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57" r:id="rId6"/>
    <p:sldId id="261" r:id="rId7"/>
    <p:sldId id="262" r:id="rId8"/>
    <p:sldId id="263" r:id="rId9"/>
    <p:sldId id="264" r:id="rId10"/>
    <p:sldId id="265" r:id="rId11"/>
    <p:sldId id="268" r:id="rId12"/>
    <p:sldId id="269" r:id="rId13"/>
    <p:sldId id="267" r:id="rId14"/>
    <p:sldId id="270" r:id="rId15"/>
    <p:sldId id="271" r:id="rId16"/>
    <p:sldId id="272" r:id="rId1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58" d="100"/>
          <a:sy n="58" d="100"/>
        </p:scale>
        <p:origin x="512" y="184"/>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321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79A91D-119C-4B46-8F63-4EDBD01B6FBA}" type="datetimeFigureOut">
              <a:rPr lang="nl-NL" smtClean="0"/>
              <a:pPr/>
              <a:t>01-01-18</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C6A7796-CC19-4B95-8062-026528D121B1}" type="slidenum">
              <a:rPr lang="nl-NL" smtClean="0"/>
              <a:pPr/>
              <a:t>‹nr.›</a:t>
            </a:fld>
            <a:endParaRPr lang="nl-NL"/>
          </a:p>
        </p:txBody>
      </p:sp>
    </p:spTree>
    <p:extLst>
      <p:ext uri="{BB962C8B-B14F-4D97-AF65-F5344CB8AC3E}">
        <p14:creationId xmlns:p14="http://schemas.microsoft.com/office/powerpoint/2010/main" val="193509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a:t>
            </a:fld>
            <a:endParaRPr lang="nl-NL"/>
          </a:p>
        </p:txBody>
      </p:sp>
    </p:spTree>
    <p:extLst>
      <p:ext uri="{BB962C8B-B14F-4D97-AF65-F5344CB8AC3E}">
        <p14:creationId xmlns:p14="http://schemas.microsoft.com/office/powerpoint/2010/main" val="277707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400" b="1" u="sng" dirty="0">
                <a:latin typeface="Arial" pitchFamily="34" charset="0"/>
                <a:cs typeface="Arial" pitchFamily="34" charset="0"/>
              </a:rPr>
              <a:t>Dan als het toch mis </a:t>
            </a:r>
            <a:r>
              <a:rPr lang="nl-NL" sz="2400" b="1" u="sng" dirty="0" smtClean="0">
                <a:latin typeface="Arial" pitchFamily="34" charset="0"/>
                <a:cs typeface="Arial" pitchFamily="34" charset="0"/>
              </a:rPr>
              <a:t>gaat</a:t>
            </a:r>
          </a:p>
          <a:p>
            <a:r>
              <a:rPr lang="nl-NL" sz="2400" b="1" u="sng" dirty="0">
                <a:latin typeface="Arial" pitchFamily="34" charset="0"/>
                <a:cs typeface="Arial" pitchFamily="34" charset="0"/>
              </a:rPr>
              <a:t/>
            </a:r>
            <a:br>
              <a:rPr lang="nl-NL" sz="2400" b="1" u="sng" dirty="0">
                <a:latin typeface="Arial" pitchFamily="34" charset="0"/>
                <a:cs typeface="Arial" pitchFamily="34" charset="0"/>
              </a:rPr>
            </a:br>
            <a:r>
              <a:rPr lang="nl-NL" sz="2400" dirty="0">
                <a:latin typeface="Arial" pitchFamily="34" charset="0"/>
                <a:cs typeface="Arial" pitchFamily="34" charset="0"/>
              </a:rPr>
              <a:t>Wat zijn de 3 meest voorkomende arbeidsongevallen ? </a:t>
            </a:r>
            <a:br>
              <a:rPr lang="nl-NL" sz="2400" dirty="0">
                <a:latin typeface="Arial" pitchFamily="34" charset="0"/>
                <a:cs typeface="Arial" pitchFamily="34" charset="0"/>
              </a:rPr>
            </a:br>
            <a:r>
              <a:rPr lang="nl-NL" sz="2400" dirty="0">
                <a:latin typeface="Arial" pitchFamily="34" charset="0"/>
                <a:cs typeface="Arial" pitchFamily="34" charset="0"/>
              </a:rPr>
              <a:t>1) Vallen van hoogte    &gt;&gt;&gt;  Dit komt zeker voor in de bouw !</a:t>
            </a:r>
            <a:br>
              <a:rPr lang="nl-NL" sz="2400" dirty="0">
                <a:latin typeface="Arial" pitchFamily="34" charset="0"/>
                <a:cs typeface="Arial" pitchFamily="34" charset="0"/>
              </a:rPr>
            </a:br>
            <a:r>
              <a:rPr lang="nl-NL" sz="2400" dirty="0">
                <a:latin typeface="Arial" pitchFamily="34" charset="0"/>
                <a:cs typeface="Arial" pitchFamily="34" charset="0"/>
              </a:rPr>
              <a:t>2) Intern transport ongevallen &gt;&gt;&gt;  Komt ook voor in de bouw !</a:t>
            </a:r>
            <a:br>
              <a:rPr lang="nl-NL" sz="2400" dirty="0">
                <a:latin typeface="Arial" pitchFamily="34" charset="0"/>
                <a:cs typeface="Arial" pitchFamily="34" charset="0"/>
              </a:rPr>
            </a:br>
            <a:r>
              <a:rPr lang="nl-NL" sz="2400" dirty="0">
                <a:latin typeface="Arial" pitchFamily="34" charset="0"/>
                <a:cs typeface="Arial" pitchFamily="34" charset="0"/>
              </a:rPr>
              <a:t>3) Machine ongevallen &gt;&gt;&gt;  Komt natuurlijk ook voor in de bouw </a:t>
            </a:r>
            <a:r>
              <a:rPr lang="nl-NL" dirty="0"/>
              <a:t>!</a:t>
            </a:r>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10</a:t>
            </a:fld>
            <a:endParaRPr lang="nl-NL"/>
          </a:p>
        </p:txBody>
      </p:sp>
    </p:spTree>
    <p:extLst>
      <p:ext uri="{BB962C8B-B14F-4D97-AF65-F5344CB8AC3E}">
        <p14:creationId xmlns:p14="http://schemas.microsoft.com/office/powerpoint/2010/main" val="7118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800" dirty="0">
                <a:latin typeface="Arial" pitchFamily="34" charset="0"/>
                <a:cs typeface="Arial" pitchFamily="34" charset="0"/>
              </a:rPr>
              <a:t>Dus de conclusie is niet zo moeilijk : Bereid u goed voor en zorg zelf voor een goede </a:t>
            </a:r>
            <a:r>
              <a:rPr lang="nl-NL" sz="2800" dirty="0" smtClean="0">
                <a:latin typeface="Arial" pitchFamily="34" charset="0"/>
                <a:cs typeface="Arial" pitchFamily="34" charset="0"/>
              </a:rPr>
              <a:t>scholing, </a:t>
            </a:r>
            <a:r>
              <a:rPr lang="nl-NL" sz="2800" dirty="0">
                <a:latin typeface="Arial" pitchFamily="34" charset="0"/>
                <a:cs typeface="Arial" pitchFamily="34" charset="0"/>
              </a:rPr>
              <a:t>preventie en uitvoering van de regels</a:t>
            </a:r>
            <a:r>
              <a:rPr lang="nl-NL" sz="2800" dirty="0" smtClean="0">
                <a:latin typeface="Arial" pitchFamily="34" charset="0"/>
                <a:cs typeface="Arial" pitchFamily="34" charset="0"/>
              </a:rPr>
              <a:t>.</a:t>
            </a:r>
          </a:p>
          <a:p>
            <a:r>
              <a:rPr lang="nl-NL" sz="2800" dirty="0" smtClean="0">
                <a:latin typeface="Arial" pitchFamily="34" charset="0"/>
                <a:cs typeface="Arial" pitchFamily="34" charset="0"/>
              </a:rPr>
              <a:t>VCA, BHV en Intern transport training zijn eigenlijk onmisbaar!</a:t>
            </a:r>
            <a:endParaRPr lang="nl-NL" sz="2800" dirty="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11</a:t>
            </a:fld>
            <a:endParaRPr lang="nl-NL"/>
          </a:p>
        </p:txBody>
      </p:sp>
    </p:spTree>
    <p:extLst>
      <p:ext uri="{BB962C8B-B14F-4D97-AF65-F5344CB8AC3E}">
        <p14:creationId xmlns:p14="http://schemas.microsoft.com/office/powerpoint/2010/main" val="131023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770223"/>
          </a:xfrm>
        </p:spPr>
        <p:txBody>
          <a:bodyPr>
            <a:normAutofit fontScale="70000" lnSpcReduction="20000"/>
          </a:bodyPr>
          <a:lstStyle/>
          <a:p>
            <a:r>
              <a:rPr lang="nl-NL" sz="2600" dirty="0">
                <a:latin typeface="Arial" pitchFamily="34" charset="0"/>
                <a:cs typeface="Arial" pitchFamily="34" charset="0"/>
              </a:rPr>
              <a:t>De cijfers geven aan, dat goed getrainde mensen zelf gevaarlijke situaties signaleren en melden. </a:t>
            </a:r>
            <a:r>
              <a:rPr lang="nl-NL" sz="2600" dirty="0" smtClean="0">
                <a:latin typeface="Arial" pitchFamily="34" charset="0"/>
                <a:cs typeface="Arial" pitchFamily="34" charset="0"/>
              </a:rPr>
              <a:t/>
            </a:r>
            <a:br>
              <a:rPr lang="nl-NL" sz="2600" dirty="0" smtClean="0">
                <a:latin typeface="Arial" pitchFamily="34" charset="0"/>
                <a:cs typeface="Arial" pitchFamily="34" charset="0"/>
              </a:rPr>
            </a:br>
            <a:r>
              <a:rPr lang="nl-NL" sz="2600" dirty="0" smtClean="0">
                <a:latin typeface="Arial" pitchFamily="34" charset="0"/>
                <a:cs typeface="Arial" pitchFamily="34" charset="0"/>
              </a:rPr>
              <a:t>Zo </a:t>
            </a:r>
            <a:r>
              <a:rPr lang="nl-NL" sz="2600" dirty="0">
                <a:latin typeface="Arial" pitchFamily="34" charset="0"/>
                <a:cs typeface="Arial" pitchFamily="34" charset="0"/>
              </a:rPr>
              <a:t>zijn zij gemotiveerd en kunnen zij ook mogelijke ongevallen voorkomen. </a:t>
            </a:r>
            <a:endParaRPr lang="nl-NL" sz="2600" dirty="0" smtClean="0">
              <a:latin typeface="Arial" pitchFamily="34" charset="0"/>
              <a:cs typeface="Arial" pitchFamily="34" charset="0"/>
            </a:endParaRPr>
          </a:p>
          <a:p>
            <a:r>
              <a:rPr lang="nl-NL" sz="2600" dirty="0">
                <a:latin typeface="Arial" pitchFamily="34" charset="0"/>
                <a:cs typeface="Arial" pitchFamily="34" charset="0"/>
              </a:rPr>
              <a:t/>
            </a:r>
            <a:br>
              <a:rPr lang="nl-NL" sz="2600" dirty="0">
                <a:latin typeface="Arial" pitchFamily="34" charset="0"/>
                <a:cs typeface="Arial" pitchFamily="34" charset="0"/>
              </a:rPr>
            </a:br>
            <a:r>
              <a:rPr lang="nl-NL" sz="2600" dirty="0">
                <a:latin typeface="Arial" pitchFamily="34" charset="0"/>
                <a:cs typeface="Arial" pitchFamily="34" charset="0"/>
              </a:rPr>
              <a:t>Opleiding en Training is dus geen noodzakelijk kwaad, maar kan evt. zorgen voor continuïteit !</a:t>
            </a:r>
          </a:p>
          <a:p>
            <a:r>
              <a:rPr lang="nl-NL" sz="2600" dirty="0">
                <a:solidFill>
                  <a:srgbClr val="FF0000"/>
                </a:solidFill>
                <a:latin typeface="Arial" pitchFamily="34" charset="0"/>
                <a:cs typeface="Arial" pitchFamily="34" charset="0"/>
              </a:rPr>
              <a:t>Vraag : </a:t>
            </a:r>
            <a:br>
              <a:rPr lang="nl-NL" sz="2600" dirty="0">
                <a:solidFill>
                  <a:srgbClr val="FF0000"/>
                </a:solidFill>
                <a:latin typeface="Arial" pitchFamily="34" charset="0"/>
                <a:cs typeface="Arial" pitchFamily="34" charset="0"/>
              </a:rPr>
            </a:br>
            <a:r>
              <a:rPr lang="nl-NL" sz="2600" dirty="0">
                <a:solidFill>
                  <a:srgbClr val="FF0000"/>
                </a:solidFill>
                <a:latin typeface="Arial" pitchFamily="34" charset="0"/>
                <a:cs typeface="Arial" pitchFamily="34" charset="0"/>
              </a:rPr>
              <a:t>Maar hoe is het mogelijk, dat met alle moderne voorschriften, zoals valbescherming, </a:t>
            </a:r>
            <a:r>
              <a:rPr lang="nl-NL" sz="2600" dirty="0" err="1">
                <a:solidFill>
                  <a:srgbClr val="FF0000"/>
                </a:solidFill>
                <a:latin typeface="Arial" pitchFamily="34" charset="0"/>
                <a:cs typeface="Arial" pitchFamily="34" charset="0"/>
              </a:rPr>
              <a:t>PBM’s</a:t>
            </a:r>
            <a:r>
              <a:rPr lang="nl-NL" sz="2600" dirty="0">
                <a:solidFill>
                  <a:srgbClr val="FF0000"/>
                </a:solidFill>
                <a:latin typeface="Arial" pitchFamily="34" charset="0"/>
                <a:cs typeface="Arial" pitchFamily="34" charset="0"/>
              </a:rPr>
              <a:t> en betere veiligheidsinstructies er toch meer slachtoffers vallen </a:t>
            </a:r>
            <a:r>
              <a:rPr lang="nl-NL" sz="2600" dirty="0" smtClean="0">
                <a:solidFill>
                  <a:srgbClr val="FF0000"/>
                </a:solidFill>
                <a:latin typeface="Arial" pitchFamily="34" charset="0"/>
                <a:cs typeface="Arial" pitchFamily="34" charset="0"/>
              </a:rPr>
              <a:t>?</a:t>
            </a:r>
          </a:p>
          <a:p>
            <a:endParaRPr lang="nl-NL" sz="2600" dirty="0">
              <a:latin typeface="Arial" pitchFamily="34" charset="0"/>
              <a:cs typeface="Arial" pitchFamily="34" charset="0"/>
            </a:endParaRPr>
          </a:p>
          <a:p>
            <a:r>
              <a:rPr lang="nl-NL" sz="2600" dirty="0">
                <a:latin typeface="Arial" pitchFamily="34" charset="0"/>
                <a:cs typeface="Arial" pitchFamily="34" charset="0"/>
              </a:rPr>
              <a:t>Is dat de werkdruk ? Slecht toezicht ? Gemakzucht ? Of toch gewoon onwetendheid? </a:t>
            </a:r>
          </a:p>
          <a:p>
            <a:r>
              <a:rPr lang="nl-NL" sz="2600" dirty="0">
                <a:latin typeface="Arial" pitchFamily="34" charset="0"/>
                <a:cs typeface="Arial" pitchFamily="34" charset="0"/>
              </a:rPr>
              <a:t>Wat ook de oorzaak is, tegen ziekte is vaak niets te doen, tegen arbeidsongevallen wel !!  Dus investeer op de juiste plek, daar waar het rendeert !</a:t>
            </a:r>
          </a:p>
          <a:p>
            <a:endParaRPr lang="nl-NL" sz="2400" dirty="0">
              <a:latin typeface="Arial" pitchFamily="34" charset="0"/>
              <a:cs typeface="Arial" pitchFamily="34" charset="0"/>
            </a:endParaRPr>
          </a:p>
          <a:p>
            <a:endParaRPr lang="nl-NL" sz="2400" dirty="0">
              <a:latin typeface="Arial" pitchFamily="34" charset="0"/>
              <a:cs typeface="Arial" pitchFamily="34" charset="0"/>
            </a:endParaRP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12</a:t>
            </a:fld>
            <a:endParaRPr lang="nl-NL"/>
          </a:p>
        </p:txBody>
      </p:sp>
    </p:spTree>
    <p:extLst>
      <p:ext uri="{BB962C8B-B14F-4D97-AF65-F5344CB8AC3E}">
        <p14:creationId xmlns:p14="http://schemas.microsoft.com/office/powerpoint/2010/main" val="174073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5211485"/>
          </a:xfrm>
        </p:spPr>
        <p:txBody>
          <a:bodyPr>
            <a:normAutofit lnSpcReduction="10000"/>
          </a:bodyPr>
          <a:lstStyle/>
          <a:p>
            <a:r>
              <a:rPr lang="nl-NL" sz="1600" dirty="0">
                <a:latin typeface="Arial" pitchFamily="34" charset="0"/>
                <a:cs typeface="Arial" pitchFamily="34" charset="0"/>
              </a:rPr>
              <a:t>Eén van de opmerkingen die ik vaak hoor is : bij ons heeft iedereen het verplichte papiertje . En iedereen heeft een helm en veiligheidsschoenen !</a:t>
            </a:r>
          </a:p>
          <a:p>
            <a:r>
              <a:rPr lang="nl-NL" sz="1600" dirty="0">
                <a:latin typeface="Arial" pitchFamily="34" charset="0"/>
                <a:cs typeface="Arial" pitchFamily="34" charset="0"/>
              </a:rPr>
              <a:t>Ja dan is er veiligheid op de werkvloer, maar het is het management die zelf de hoogte van de lat </a:t>
            </a:r>
            <a:r>
              <a:rPr lang="nl-NL" sz="1600" dirty="0" smtClean="0">
                <a:latin typeface="Arial" pitchFamily="34" charset="0"/>
                <a:cs typeface="Arial" pitchFamily="34" charset="0"/>
              </a:rPr>
              <a:t>bepaalt. </a:t>
            </a:r>
            <a:r>
              <a:rPr lang="nl-NL" sz="1600" dirty="0">
                <a:latin typeface="Arial" pitchFamily="34" charset="0"/>
                <a:cs typeface="Arial" pitchFamily="34" charset="0"/>
              </a:rPr>
              <a:t>Wilt u alleen aan de minimum eisen voldoen, of zoekt u zelf een grens die hoort bij de uitstraling van uw bedrijf, net zoals het MVO.</a:t>
            </a:r>
            <a:br>
              <a:rPr lang="nl-NL" sz="1600" dirty="0">
                <a:latin typeface="Arial" pitchFamily="34" charset="0"/>
                <a:cs typeface="Arial" pitchFamily="34" charset="0"/>
              </a:rPr>
            </a:br>
            <a:r>
              <a:rPr lang="nl-NL" sz="1600" dirty="0">
                <a:latin typeface="Arial" pitchFamily="34" charset="0"/>
                <a:cs typeface="Arial" pitchFamily="34" charset="0"/>
              </a:rPr>
              <a:t/>
            </a:r>
            <a:br>
              <a:rPr lang="nl-NL" sz="1600" dirty="0">
                <a:latin typeface="Arial" pitchFamily="34" charset="0"/>
                <a:cs typeface="Arial" pitchFamily="34" charset="0"/>
              </a:rPr>
            </a:br>
            <a:r>
              <a:rPr lang="nl-NL" sz="1600" dirty="0">
                <a:latin typeface="Arial" pitchFamily="34" charset="0"/>
                <a:cs typeface="Arial" pitchFamily="34" charset="0"/>
              </a:rPr>
              <a:t>Dus waarom hanteert u ook niet een veiligheidsgrens die past bij uw bedrijf ? </a:t>
            </a:r>
            <a:br>
              <a:rPr lang="nl-NL" sz="1600" dirty="0">
                <a:latin typeface="Arial" pitchFamily="34" charset="0"/>
                <a:cs typeface="Arial" pitchFamily="34" charset="0"/>
              </a:rPr>
            </a:br>
            <a:r>
              <a:rPr lang="nl-NL" sz="1600" dirty="0">
                <a:latin typeface="Arial" pitchFamily="34" charset="0"/>
                <a:cs typeface="Arial" pitchFamily="34" charset="0"/>
              </a:rPr>
              <a:t>Daar kunt u indirect geld mee besparen; minder ongelukken betekent ook minder verzuim. </a:t>
            </a:r>
          </a:p>
          <a:p>
            <a:r>
              <a:rPr lang="nl-NL" sz="1600" dirty="0">
                <a:latin typeface="Arial" pitchFamily="34" charset="0"/>
                <a:cs typeface="Arial" pitchFamily="34" charset="0"/>
              </a:rPr>
              <a:t>Helaas zijn er altijd nog opleiders waar het trainingscertificaat ’s morgens al klaar ligt voor de betreffende cursus, waardoor het niet meer is dan een aanwezigheidsmelding. Als iemand naar een cursus gaat, moet zo iemand ook daadwerkelijk wat leren. Zorg voor kennis en kunde in uw bedrijf. Dit zal zeker in uw voordeel zijn in de toekomst. </a:t>
            </a:r>
          </a:p>
          <a:p>
            <a:r>
              <a:rPr lang="nl-NL" sz="1600" dirty="0">
                <a:latin typeface="Arial" pitchFamily="34" charset="0"/>
                <a:cs typeface="Arial" pitchFamily="34" charset="0"/>
              </a:rPr>
              <a:t>Met schijnveiligheid toont kunt wel aan de instanties aantonen dat u er wat aan gedaan heeft. Maar stelt u ook bij ernstige gevallen uw geweten gerust ? </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13</a:t>
            </a:fld>
            <a:endParaRPr lang="nl-NL" dirty="0"/>
          </a:p>
        </p:txBody>
      </p:sp>
    </p:spTree>
    <p:extLst>
      <p:ext uri="{BB962C8B-B14F-4D97-AF65-F5344CB8AC3E}">
        <p14:creationId xmlns:p14="http://schemas.microsoft.com/office/powerpoint/2010/main" val="254869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sz="2400" u="sng" dirty="0">
                <a:latin typeface="Arial" pitchFamily="34" charset="0"/>
                <a:cs typeface="Arial" pitchFamily="34" charset="0"/>
              </a:rPr>
              <a:t>Nog even een paar vragen : </a:t>
            </a:r>
            <a:r>
              <a:rPr lang="nl-NL" sz="2400" dirty="0">
                <a:latin typeface="Arial" pitchFamily="34" charset="0"/>
                <a:cs typeface="Arial" pitchFamily="34" charset="0"/>
              </a:rPr>
              <a:t/>
            </a:r>
            <a:br>
              <a:rPr lang="nl-NL" sz="2400" dirty="0">
                <a:latin typeface="Arial" pitchFamily="34" charset="0"/>
                <a:cs typeface="Arial" pitchFamily="34" charset="0"/>
              </a:rPr>
            </a:br>
            <a:r>
              <a:rPr lang="nl-NL" sz="2400" dirty="0" smtClean="0">
                <a:latin typeface="Arial" pitchFamily="34" charset="0"/>
                <a:cs typeface="Arial" pitchFamily="34" charset="0"/>
              </a:rPr>
              <a:t>*Wie </a:t>
            </a:r>
            <a:r>
              <a:rPr lang="nl-NL" sz="2400" dirty="0">
                <a:latin typeface="Arial" pitchFamily="34" charset="0"/>
                <a:cs typeface="Arial" pitchFamily="34" charset="0"/>
              </a:rPr>
              <a:t>van u gebruikt </a:t>
            </a:r>
            <a:r>
              <a:rPr lang="nl-NL" sz="2400" i="1" dirty="0">
                <a:latin typeface="Arial" pitchFamily="34" charset="0"/>
                <a:cs typeface="Arial" pitchFamily="34" charset="0"/>
              </a:rPr>
              <a:t>geen</a:t>
            </a:r>
            <a:r>
              <a:rPr lang="nl-NL" sz="2400" dirty="0">
                <a:latin typeface="Arial" pitchFamily="34" charset="0"/>
                <a:cs typeface="Arial" pitchFamily="34" charset="0"/>
              </a:rPr>
              <a:t> autogordel ?</a:t>
            </a:r>
            <a:br>
              <a:rPr lang="nl-NL" sz="2400" dirty="0">
                <a:latin typeface="Arial" pitchFamily="34" charset="0"/>
                <a:cs typeface="Arial" pitchFamily="34" charset="0"/>
              </a:rPr>
            </a:br>
            <a:r>
              <a:rPr lang="nl-NL" sz="2400" dirty="0" smtClean="0">
                <a:latin typeface="Arial" pitchFamily="34" charset="0"/>
                <a:cs typeface="Arial" pitchFamily="34" charset="0"/>
              </a:rPr>
              <a:t>*Wie </a:t>
            </a:r>
            <a:r>
              <a:rPr lang="nl-NL" sz="2400" dirty="0">
                <a:latin typeface="Arial" pitchFamily="34" charset="0"/>
                <a:cs typeface="Arial" pitchFamily="34" charset="0"/>
              </a:rPr>
              <a:t>van u is </a:t>
            </a:r>
            <a:r>
              <a:rPr lang="nl-NL" sz="2400" i="1" dirty="0">
                <a:latin typeface="Arial" pitchFamily="34" charset="0"/>
                <a:cs typeface="Arial" pitchFamily="34" charset="0"/>
              </a:rPr>
              <a:t>niet</a:t>
            </a:r>
            <a:r>
              <a:rPr lang="nl-NL" sz="2400" dirty="0">
                <a:latin typeface="Arial" pitchFamily="34" charset="0"/>
                <a:cs typeface="Arial" pitchFamily="34" charset="0"/>
              </a:rPr>
              <a:t> verzekerd tegen brand en diefstal ? </a:t>
            </a:r>
            <a:br>
              <a:rPr lang="nl-NL" sz="2400" dirty="0">
                <a:latin typeface="Arial" pitchFamily="34" charset="0"/>
                <a:cs typeface="Arial" pitchFamily="34" charset="0"/>
              </a:rPr>
            </a:br>
            <a:r>
              <a:rPr lang="nl-NL" sz="2400" dirty="0" smtClean="0">
                <a:latin typeface="Arial" pitchFamily="34" charset="0"/>
                <a:cs typeface="Arial" pitchFamily="34" charset="0"/>
              </a:rPr>
              <a:t>*Wie </a:t>
            </a:r>
            <a:r>
              <a:rPr lang="nl-NL" sz="2400" dirty="0">
                <a:latin typeface="Arial" pitchFamily="34" charset="0"/>
                <a:cs typeface="Arial" pitchFamily="34" charset="0"/>
              </a:rPr>
              <a:t>van u heeft </a:t>
            </a:r>
            <a:r>
              <a:rPr lang="nl-NL" sz="2400" i="1" dirty="0">
                <a:latin typeface="Arial" pitchFamily="34" charset="0"/>
                <a:cs typeface="Arial" pitchFamily="34" charset="0"/>
              </a:rPr>
              <a:t>geen</a:t>
            </a:r>
            <a:r>
              <a:rPr lang="nl-NL" sz="2400" dirty="0">
                <a:latin typeface="Arial" pitchFamily="34" charset="0"/>
                <a:cs typeface="Arial" pitchFamily="34" charset="0"/>
              </a:rPr>
              <a:t> wachtwoord op zijn computer ? </a:t>
            </a:r>
            <a:br>
              <a:rPr lang="nl-NL" sz="2400" dirty="0">
                <a:latin typeface="Arial" pitchFamily="34" charset="0"/>
                <a:cs typeface="Arial" pitchFamily="34" charset="0"/>
              </a:rPr>
            </a:br>
            <a:r>
              <a:rPr lang="nl-NL" sz="2400" dirty="0">
                <a:latin typeface="Arial" pitchFamily="34" charset="0"/>
                <a:cs typeface="Arial" pitchFamily="34" charset="0"/>
              </a:rPr>
              <a:t/>
            </a:r>
            <a:br>
              <a:rPr lang="nl-NL" sz="2400" dirty="0">
                <a:latin typeface="Arial" pitchFamily="34" charset="0"/>
                <a:cs typeface="Arial" pitchFamily="34" charset="0"/>
              </a:rPr>
            </a:br>
            <a:r>
              <a:rPr lang="nl-NL" sz="2400" dirty="0">
                <a:latin typeface="Arial" pitchFamily="34" charset="0"/>
                <a:cs typeface="Arial" pitchFamily="34" charset="0"/>
              </a:rPr>
              <a:t>Dat zijn er niet veel !!!</a:t>
            </a:r>
          </a:p>
          <a:p>
            <a:r>
              <a:rPr lang="nl-NL" sz="2400" dirty="0">
                <a:latin typeface="Arial" pitchFamily="34" charset="0"/>
                <a:cs typeface="Arial" pitchFamily="34" charset="0"/>
              </a:rPr>
              <a:t>Waarom wordt er dan soms wel achteloos gedaan over veiligheid op de werkvloer, waarbij mensen gewond kunnen raken of nog erger ? </a:t>
            </a:r>
            <a:br>
              <a:rPr lang="nl-NL" sz="2400" dirty="0">
                <a:latin typeface="Arial" pitchFamily="34" charset="0"/>
                <a:cs typeface="Arial" pitchFamily="34" charset="0"/>
              </a:rPr>
            </a:br>
            <a:r>
              <a:rPr lang="nl-NL" sz="2400" dirty="0">
                <a:latin typeface="Arial" pitchFamily="34" charset="0"/>
                <a:cs typeface="Arial" pitchFamily="34" charset="0"/>
              </a:rPr>
              <a:t>Leg de lat daar waar u hem zou willen hebben als u dat werk zelf zou doen. </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14</a:t>
            </a:fld>
            <a:endParaRPr lang="nl-NL"/>
          </a:p>
        </p:txBody>
      </p:sp>
    </p:spTree>
    <p:extLst>
      <p:ext uri="{BB962C8B-B14F-4D97-AF65-F5344CB8AC3E}">
        <p14:creationId xmlns:p14="http://schemas.microsoft.com/office/powerpoint/2010/main" val="264917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3200" dirty="0" smtClean="0"/>
              <a:t>Uiteraard kunt mij altijd uw specifieke vragen voorleggen en zoek dan graag met u naar een maatwerk oplossing. </a:t>
            </a:r>
            <a:endParaRPr lang="nl-NL" sz="3200"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15</a:t>
            </a:fld>
            <a:endParaRPr lang="nl-NL"/>
          </a:p>
        </p:txBody>
      </p:sp>
    </p:spTree>
    <p:extLst>
      <p:ext uri="{BB962C8B-B14F-4D97-AF65-F5344CB8AC3E}">
        <p14:creationId xmlns:p14="http://schemas.microsoft.com/office/powerpoint/2010/main" val="25409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16</a:t>
            </a:fld>
            <a:endParaRPr lang="nl-NL"/>
          </a:p>
        </p:txBody>
      </p:sp>
    </p:spTree>
    <p:extLst>
      <p:ext uri="{BB962C8B-B14F-4D97-AF65-F5344CB8AC3E}">
        <p14:creationId xmlns:p14="http://schemas.microsoft.com/office/powerpoint/2010/main" val="76492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sz="2000" b="1" dirty="0" smtClean="0">
                <a:latin typeface="Arial" pitchFamily="34" charset="0"/>
                <a:cs typeface="Arial" pitchFamily="34" charset="0"/>
              </a:rPr>
              <a:t>Aantal slachtoffers door arbeidsongevallen blijft stijgen</a:t>
            </a:r>
          </a:p>
          <a:p>
            <a:endParaRPr lang="nl-NL" sz="2000" dirty="0" smtClean="0">
              <a:latin typeface="Arial" pitchFamily="34" charset="0"/>
              <a:cs typeface="Arial" pitchFamily="34" charset="0"/>
            </a:endParaRPr>
          </a:p>
          <a:p>
            <a:r>
              <a:rPr lang="nl-NL" sz="2000" dirty="0" smtClean="0">
                <a:latin typeface="Arial" pitchFamily="34" charset="0"/>
                <a:cs typeface="Arial" pitchFamily="34" charset="0"/>
              </a:rPr>
              <a:t>In 2018 moest de brandweer meer dan 5000 keer uitrukken voor een bedrijfsbrand en in datzelfde jaar raakten meer dan 4000 werknemers gewond bij een ongeluk op de werkvloer, zo blijkt uit cijfers van de Inspectie SZW ( “de Arbeidsinspectie”) . </a:t>
            </a:r>
            <a:br>
              <a:rPr lang="nl-NL" sz="2000" dirty="0" smtClean="0">
                <a:latin typeface="Arial" pitchFamily="34" charset="0"/>
                <a:cs typeface="Arial" pitchFamily="34" charset="0"/>
              </a:rPr>
            </a:br>
            <a:r>
              <a:rPr lang="nl-NL" sz="2000" dirty="0" smtClean="0">
                <a:latin typeface="Arial" pitchFamily="34" charset="0"/>
                <a:cs typeface="Arial" pitchFamily="34" charset="0"/>
              </a:rPr>
              <a:t>Dat is maar liefst 27 procent meer dan een meting in 2014. De Inspectie SZW wijt deze forse stijging mede aan de aantrekkende economie, althans dat was voor de huidige “stikstofcrisis”. </a:t>
            </a:r>
            <a:br>
              <a:rPr lang="nl-NL" sz="2000" dirty="0" smtClean="0">
                <a:latin typeface="Arial" pitchFamily="34" charset="0"/>
                <a:cs typeface="Arial" pitchFamily="34" charset="0"/>
              </a:rPr>
            </a:br>
            <a:r>
              <a:rPr lang="nl-NL" sz="2000" dirty="0" smtClean="0">
                <a:latin typeface="Arial" pitchFamily="34" charset="0"/>
                <a:cs typeface="Arial" pitchFamily="34" charset="0"/>
              </a:rPr>
              <a:t>De werkdruk voor de stikstofcrisis was één van de redenen, arbeidsmigranten een andere.  </a:t>
            </a:r>
          </a:p>
          <a:p>
            <a:endParaRPr lang="nl-NL" sz="2000" dirty="0" smtClean="0"/>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2</a:t>
            </a:fld>
            <a:endParaRPr lang="nl-NL"/>
          </a:p>
        </p:txBody>
      </p:sp>
    </p:spTree>
    <p:extLst>
      <p:ext uri="{BB962C8B-B14F-4D97-AF65-F5344CB8AC3E}">
        <p14:creationId xmlns:p14="http://schemas.microsoft.com/office/powerpoint/2010/main" val="22826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000" dirty="0">
                <a:latin typeface="Arial" pitchFamily="34" charset="0"/>
                <a:cs typeface="Arial" pitchFamily="34" charset="0"/>
              </a:rPr>
              <a:t>De Inspectie SZW (“ Arbeidsinspectie”) vergeleek eerder dit jaar de cijfers rondom arbeidsongevallen over 2018 met die van 2014. In totaal eisten arbeidsgevallen vorig jaar 71 dodelijke slachtoffers, waarvan twintig in de bouw. Ook in de logistieke sector en in de industrie vielen naar verhouding veel slachtoffers. Jongeren tussen 15 en 24 jaar zijn volgens de Inspectie SZW vaker betrokken bij arbeidsgevallen dan hun oudere collega’s. Ook komen ongelukken tijdens het werk relatief veel voor bij kleine bedrijven, met minder dan 10 man personeel.</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3</a:t>
            </a:fld>
            <a:endParaRPr lang="nl-NL"/>
          </a:p>
        </p:txBody>
      </p:sp>
    </p:spTree>
    <p:extLst>
      <p:ext uri="{BB962C8B-B14F-4D97-AF65-F5344CB8AC3E}">
        <p14:creationId xmlns:p14="http://schemas.microsoft.com/office/powerpoint/2010/main" val="77928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800" dirty="0">
                <a:latin typeface="Arial" pitchFamily="34" charset="0"/>
                <a:cs typeface="Arial" pitchFamily="34" charset="0"/>
              </a:rPr>
              <a:t>Johan Cruijff zei het ooit al eens :  “elk nadeel heeft z’n voordeel (of omgekeerd) !”</a:t>
            </a:r>
            <a:br>
              <a:rPr lang="nl-NL" sz="2800" dirty="0">
                <a:latin typeface="Arial" pitchFamily="34" charset="0"/>
                <a:cs typeface="Arial" pitchFamily="34" charset="0"/>
              </a:rPr>
            </a:br>
            <a:r>
              <a:rPr lang="nl-NL" sz="2800" dirty="0">
                <a:latin typeface="Arial" pitchFamily="34" charset="0"/>
                <a:cs typeface="Arial" pitchFamily="34" charset="0"/>
              </a:rPr>
              <a:t>Dus de huidige ellende tijdens de stikstofcrisis zal ongetwijfeld zorgen voor minder bedrijfsongevallen. </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4</a:t>
            </a:fld>
            <a:endParaRPr lang="nl-NL"/>
          </a:p>
        </p:txBody>
      </p:sp>
    </p:spTree>
    <p:extLst>
      <p:ext uri="{BB962C8B-B14F-4D97-AF65-F5344CB8AC3E}">
        <p14:creationId xmlns:p14="http://schemas.microsoft.com/office/powerpoint/2010/main" val="173594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800" dirty="0" smtClean="0">
                <a:latin typeface="Arial" pitchFamily="34" charset="0"/>
                <a:cs typeface="Arial" pitchFamily="34" charset="0"/>
              </a:rPr>
              <a:t>Dus statistieken zijn niet altijd betrouwbaar. Over 4 jaar gaat men zeggen dat er in 2019 een kentering zichtbaar is in de bedrijfsongevallen. Alleen zegt men er dan niet direct bij waarom !  Maar dan moeten ze Rutte maar eens bellen ….</a:t>
            </a:r>
            <a:endParaRPr lang="nl-NL" sz="2800"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5</a:t>
            </a:fld>
            <a:endParaRPr lang="nl-NL"/>
          </a:p>
        </p:txBody>
      </p:sp>
    </p:spTree>
    <p:extLst>
      <p:ext uri="{BB962C8B-B14F-4D97-AF65-F5344CB8AC3E}">
        <p14:creationId xmlns:p14="http://schemas.microsoft.com/office/powerpoint/2010/main" val="228946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843831"/>
          </a:xfrm>
        </p:spPr>
        <p:txBody>
          <a:bodyPr>
            <a:normAutofit fontScale="77500" lnSpcReduction="20000"/>
          </a:bodyPr>
          <a:lstStyle/>
          <a:p>
            <a:r>
              <a:rPr lang="nl-NL" sz="2000" b="1" u="sng" dirty="0" smtClean="0">
                <a:latin typeface="Arial" pitchFamily="34" charset="0"/>
                <a:cs typeface="Arial" pitchFamily="34" charset="0"/>
              </a:rPr>
              <a:t>Wat is veiligheid eigenlijk ? </a:t>
            </a:r>
          </a:p>
          <a:p>
            <a:endParaRPr lang="nl-NL" sz="2000" dirty="0" smtClean="0">
              <a:latin typeface="Arial" pitchFamily="34" charset="0"/>
              <a:cs typeface="Arial" pitchFamily="34" charset="0"/>
            </a:endParaRPr>
          </a:p>
          <a:p>
            <a:r>
              <a:rPr lang="nl-NL" sz="2300" dirty="0" smtClean="0">
                <a:latin typeface="Arial" pitchFamily="34" charset="0"/>
                <a:cs typeface="Arial" pitchFamily="34" charset="0"/>
              </a:rPr>
              <a:t>Bedrijfsveiligheid bestaat uit : </a:t>
            </a:r>
            <a:br>
              <a:rPr lang="nl-NL" sz="2300" dirty="0" smtClean="0">
                <a:latin typeface="Arial" pitchFamily="34" charset="0"/>
                <a:cs typeface="Arial" pitchFamily="34" charset="0"/>
              </a:rPr>
            </a:br>
            <a:r>
              <a:rPr lang="nl-NL" sz="2300" dirty="0" smtClean="0">
                <a:latin typeface="Arial" pitchFamily="34" charset="0"/>
                <a:cs typeface="Arial" pitchFamily="34" charset="0"/>
              </a:rPr>
              <a:t>1) Wetgeving ; dus iets waar wij maar deels invloed op hebben</a:t>
            </a:r>
          </a:p>
          <a:p>
            <a:r>
              <a:rPr lang="nl-NL" sz="2300" dirty="0" smtClean="0">
                <a:latin typeface="Arial" pitchFamily="34" charset="0"/>
                <a:cs typeface="Arial" pitchFamily="34" charset="0"/>
              </a:rPr>
              <a:t/>
            </a:r>
            <a:br>
              <a:rPr lang="nl-NL" sz="2300" dirty="0" smtClean="0">
                <a:latin typeface="Arial" pitchFamily="34" charset="0"/>
                <a:cs typeface="Arial" pitchFamily="34" charset="0"/>
              </a:rPr>
            </a:br>
            <a:r>
              <a:rPr lang="nl-NL" sz="2300" dirty="0" smtClean="0">
                <a:latin typeface="Arial" pitchFamily="34" charset="0"/>
                <a:cs typeface="Arial" pitchFamily="34" charset="0"/>
              </a:rPr>
              <a:t>2) Beleid ; Het uitvoeren door het management van wetten en regels </a:t>
            </a:r>
          </a:p>
          <a:p>
            <a:r>
              <a:rPr lang="nl-NL" sz="2300" dirty="0" smtClean="0">
                <a:latin typeface="Arial" pitchFamily="34" charset="0"/>
                <a:cs typeface="Arial" pitchFamily="34" charset="0"/>
              </a:rPr>
              <a:t/>
            </a:r>
            <a:br>
              <a:rPr lang="nl-NL" sz="2300" dirty="0" smtClean="0">
                <a:latin typeface="Arial" pitchFamily="34" charset="0"/>
                <a:cs typeface="Arial" pitchFamily="34" charset="0"/>
              </a:rPr>
            </a:br>
            <a:r>
              <a:rPr lang="nl-NL" sz="2300" dirty="0" smtClean="0">
                <a:latin typeface="Arial" pitchFamily="34" charset="0"/>
                <a:cs typeface="Arial" pitchFamily="34" charset="0"/>
              </a:rPr>
              <a:t>3) Opleiding ; Worden de medewerkers wel opgeleid om veilig te werken ?</a:t>
            </a:r>
          </a:p>
          <a:p>
            <a:r>
              <a:rPr lang="nl-NL" sz="2300" dirty="0" smtClean="0">
                <a:latin typeface="Arial" pitchFamily="34" charset="0"/>
                <a:cs typeface="Arial" pitchFamily="34" charset="0"/>
              </a:rPr>
              <a:t/>
            </a:r>
            <a:br>
              <a:rPr lang="nl-NL" sz="2300" dirty="0" smtClean="0">
                <a:latin typeface="Arial" pitchFamily="34" charset="0"/>
                <a:cs typeface="Arial" pitchFamily="34" charset="0"/>
              </a:rPr>
            </a:br>
            <a:r>
              <a:rPr lang="nl-NL" sz="2300" dirty="0" smtClean="0">
                <a:latin typeface="Arial" pitchFamily="34" charset="0"/>
                <a:cs typeface="Arial" pitchFamily="34" charset="0"/>
              </a:rPr>
              <a:t>4) Training ; Blijven de medewerkers wel alert, door ze regelmatig te trainen ?</a:t>
            </a:r>
          </a:p>
          <a:p>
            <a:endParaRPr lang="nl-NL" sz="2300" dirty="0">
              <a:latin typeface="Arial" pitchFamily="34" charset="0"/>
              <a:cs typeface="Arial" pitchFamily="34" charset="0"/>
            </a:endParaRPr>
          </a:p>
          <a:p>
            <a:r>
              <a:rPr lang="nl-NL" sz="2300" dirty="0">
                <a:latin typeface="Arial" pitchFamily="34" charset="0"/>
                <a:cs typeface="Arial" pitchFamily="34" charset="0"/>
              </a:rPr>
              <a:t>Maar er is uiteraard nog meer veiligheid, zoals veiligheid op gebied van de AVG wet en inbraakveiligheid.  </a:t>
            </a:r>
            <a:br>
              <a:rPr lang="nl-NL" sz="2300" dirty="0">
                <a:latin typeface="Arial" pitchFamily="34" charset="0"/>
                <a:cs typeface="Arial" pitchFamily="34" charset="0"/>
              </a:rPr>
            </a:br>
            <a:r>
              <a:rPr lang="nl-NL" sz="2300" dirty="0">
                <a:latin typeface="Arial" pitchFamily="34" charset="0"/>
                <a:cs typeface="Arial" pitchFamily="34" charset="0"/>
              </a:rPr>
              <a:t>Over deze 2 veiligheidsaspecten zal ik het vandaag niet hebben. Daar zijn andere deskundigen voor</a:t>
            </a:r>
            <a:r>
              <a:rPr lang="nl-NL" sz="2600" dirty="0">
                <a:latin typeface="Arial" pitchFamily="34" charset="0"/>
                <a:cs typeface="Arial" pitchFamily="34" charset="0"/>
              </a:rPr>
              <a:t>. </a:t>
            </a:r>
          </a:p>
          <a:p>
            <a:endParaRPr lang="nl-NL" sz="2000" dirty="0" smtClean="0">
              <a:latin typeface="Arial" pitchFamily="34" charset="0"/>
              <a:cs typeface="Arial" pitchFamily="34" charset="0"/>
            </a:endParaRP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6</a:t>
            </a:fld>
            <a:endParaRPr lang="nl-NL"/>
          </a:p>
        </p:txBody>
      </p:sp>
    </p:spTree>
    <p:extLst>
      <p:ext uri="{BB962C8B-B14F-4D97-AF65-F5344CB8AC3E}">
        <p14:creationId xmlns:p14="http://schemas.microsoft.com/office/powerpoint/2010/main" val="132593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2000" b="1" u="sng" dirty="0">
                <a:latin typeface="Arial" pitchFamily="34" charset="0"/>
                <a:cs typeface="Arial" pitchFamily="34" charset="0"/>
              </a:rPr>
              <a:t>RI&amp;E  ( Risico Inventarisatie &amp; Evaluatie) </a:t>
            </a:r>
            <a:endParaRPr lang="nl-NL" sz="2000" b="1" u="sng" dirty="0" smtClean="0">
              <a:latin typeface="Arial" pitchFamily="34" charset="0"/>
              <a:cs typeface="Arial" pitchFamily="34" charset="0"/>
            </a:endParaRPr>
          </a:p>
          <a:p>
            <a:r>
              <a:rPr lang="nl-NL" sz="2000" b="1" dirty="0">
                <a:latin typeface="Arial" pitchFamily="34" charset="0"/>
                <a:cs typeface="Arial" pitchFamily="34" charset="0"/>
              </a:rPr>
              <a:t/>
            </a:r>
            <a:br>
              <a:rPr lang="nl-NL" sz="2000" b="1" dirty="0">
                <a:latin typeface="Arial" pitchFamily="34" charset="0"/>
                <a:cs typeface="Arial" pitchFamily="34" charset="0"/>
              </a:rPr>
            </a:br>
            <a:r>
              <a:rPr lang="nl-NL" sz="2000" dirty="0">
                <a:latin typeface="Arial" pitchFamily="34" charset="0"/>
                <a:cs typeface="Arial" pitchFamily="34" charset="0"/>
              </a:rPr>
              <a:t>Om uw veiligheid op de werkvloer goed te organiseren is het van belang een goede RI&amp;E te hebben en deze ook up to date te houden. Bijna alle bedrijven hebben wel een RI&amp;E, maar daar is al jaren niet meer naar gekeken, ondanks nieuwe machines en andere aanpassingen binnen het bedrijf. </a:t>
            </a:r>
            <a:br>
              <a:rPr lang="nl-NL" sz="2000" dirty="0">
                <a:latin typeface="Arial" pitchFamily="34" charset="0"/>
                <a:cs typeface="Arial" pitchFamily="34" charset="0"/>
              </a:rPr>
            </a:br>
            <a:r>
              <a:rPr lang="nl-NL" sz="2000" dirty="0">
                <a:latin typeface="Arial" pitchFamily="34" charset="0"/>
                <a:cs typeface="Arial" pitchFamily="34" charset="0"/>
              </a:rPr>
              <a:t>Laat een medewerker (bijv. Hoofd BHV of preventiemedewerker) hier regelmatig naar kijken. </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7</a:t>
            </a:fld>
            <a:endParaRPr lang="nl-NL"/>
          </a:p>
        </p:txBody>
      </p:sp>
    </p:spTree>
    <p:extLst>
      <p:ext uri="{BB962C8B-B14F-4D97-AF65-F5344CB8AC3E}">
        <p14:creationId xmlns:p14="http://schemas.microsoft.com/office/powerpoint/2010/main" val="378807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929618"/>
          </a:xfrm>
        </p:spPr>
        <p:txBody>
          <a:bodyPr>
            <a:normAutofit fontScale="85000" lnSpcReduction="20000"/>
          </a:bodyPr>
          <a:lstStyle/>
          <a:p>
            <a:r>
              <a:rPr lang="nl-NL" sz="2400" b="1" u="sng" dirty="0">
                <a:latin typeface="Arial" pitchFamily="34" charset="0"/>
                <a:cs typeface="Arial" pitchFamily="34" charset="0"/>
              </a:rPr>
              <a:t>De ARBO wet</a:t>
            </a:r>
            <a:r>
              <a:rPr lang="nl-NL" sz="2400" b="1" dirty="0">
                <a:latin typeface="Arial" pitchFamily="34" charset="0"/>
                <a:cs typeface="Arial" pitchFamily="34" charset="0"/>
              </a:rPr>
              <a:t> </a:t>
            </a:r>
            <a:endParaRPr lang="nl-NL" sz="2400" b="1" dirty="0" smtClean="0">
              <a:latin typeface="Arial" pitchFamily="34" charset="0"/>
              <a:cs typeface="Arial" pitchFamily="34" charset="0"/>
            </a:endParaRPr>
          </a:p>
          <a:p>
            <a:r>
              <a:rPr lang="nl-NL" sz="2400" dirty="0" smtClean="0">
                <a:latin typeface="Arial" pitchFamily="34" charset="0"/>
                <a:cs typeface="Arial" pitchFamily="34" charset="0"/>
              </a:rPr>
              <a:t>(</a:t>
            </a:r>
            <a:r>
              <a:rPr lang="nl-NL" sz="2400" dirty="0">
                <a:latin typeface="Arial" pitchFamily="34" charset="0"/>
                <a:cs typeface="Arial" pitchFamily="34" charset="0"/>
              </a:rPr>
              <a:t>de arbeidsomstandigheden wet) </a:t>
            </a:r>
            <a:br>
              <a:rPr lang="nl-NL" sz="2400" dirty="0">
                <a:latin typeface="Arial" pitchFamily="34" charset="0"/>
                <a:cs typeface="Arial" pitchFamily="34" charset="0"/>
              </a:rPr>
            </a:br>
            <a:endParaRPr lang="nl-NL" sz="2400" dirty="0" smtClean="0">
              <a:latin typeface="Arial" pitchFamily="34" charset="0"/>
              <a:cs typeface="Arial" pitchFamily="34" charset="0"/>
            </a:endParaRPr>
          </a:p>
          <a:p>
            <a:r>
              <a:rPr lang="nl-NL" sz="2400" dirty="0" smtClean="0">
                <a:latin typeface="Arial" pitchFamily="34" charset="0"/>
                <a:cs typeface="Arial" pitchFamily="34" charset="0"/>
              </a:rPr>
              <a:t>Eigenlijk </a:t>
            </a:r>
            <a:r>
              <a:rPr lang="nl-NL" sz="2400" dirty="0">
                <a:latin typeface="Arial" pitchFamily="34" charset="0"/>
                <a:cs typeface="Arial" pitchFamily="34" charset="0"/>
              </a:rPr>
              <a:t>is de naam voor deze wet al weer achterhaald. Je moet namelijk niet alleen zorgen voor een veilige werkplek, maar je moet ook zorgen dat bezoekers, klanten en andere </a:t>
            </a:r>
            <a:r>
              <a:rPr lang="nl-NL" sz="2400" dirty="0" err="1">
                <a:latin typeface="Arial" pitchFamily="34" charset="0"/>
                <a:cs typeface="Arial" pitchFamily="34" charset="0"/>
              </a:rPr>
              <a:t>betrokkenden</a:t>
            </a:r>
            <a:r>
              <a:rPr lang="nl-NL" sz="2400" dirty="0">
                <a:latin typeface="Arial" pitchFamily="34" charset="0"/>
                <a:cs typeface="Arial" pitchFamily="34" charset="0"/>
              </a:rPr>
              <a:t> veiligheid wordt geboden. Dat is best een hele verantwoording. </a:t>
            </a:r>
            <a:br>
              <a:rPr lang="nl-NL" sz="2400" dirty="0">
                <a:latin typeface="Arial" pitchFamily="34" charset="0"/>
                <a:cs typeface="Arial" pitchFamily="34" charset="0"/>
              </a:rPr>
            </a:br>
            <a:r>
              <a:rPr lang="nl-NL" sz="2400" dirty="0">
                <a:latin typeface="Arial" pitchFamily="34" charset="0"/>
                <a:cs typeface="Arial" pitchFamily="34" charset="0"/>
              </a:rPr>
              <a:t>Dus uw verantwoordelijkheid houdt niet op bij een VCA pasje en een paar veiligheidsschoenen !</a:t>
            </a:r>
          </a:p>
          <a:p>
            <a:r>
              <a:rPr lang="nl-NL" sz="2400" dirty="0">
                <a:latin typeface="Arial" pitchFamily="34" charset="0"/>
                <a:cs typeface="Arial" pitchFamily="34" charset="0"/>
              </a:rPr>
              <a:t>Een veel gehoorde kritiek onder bouwbedrijven is vaak niet eens de kosten van de veiligheidscursus, maar het verzuim van het personeel. </a:t>
            </a:r>
            <a:br>
              <a:rPr lang="nl-NL" sz="2400" dirty="0">
                <a:latin typeface="Arial" pitchFamily="34" charset="0"/>
                <a:cs typeface="Arial" pitchFamily="34" charset="0"/>
              </a:rPr>
            </a:br>
            <a:r>
              <a:rPr lang="nl-NL" sz="2400" dirty="0">
                <a:latin typeface="Arial" pitchFamily="34" charset="0"/>
                <a:cs typeface="Arial" pitchFamily="34" charset="0"/>
              </a:rPr>
              <a:t/>
            </a:r>
            <a:br>
              <a:rPr lang="nl-NL" sz="2400" dirty="0">
                <a:latin typeface="Arial" pitchFamily="34" charset="0"/>
                <a:cs typeface="Arial" pitchFamily="34" charset="0"/>
              </a:rPr>
            </a:br>
            <a:endParaRPr lang="nl-NL" sz="2400" dirty="0">
              <a:latin typeface="Arial" pitchFamily="34" charset="0"/>
              <a:cs typeface="Arial" pitchFamily="34" charset="0"/>
            </a:endParaRP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8</a:t>
            </a:fld>
            <a:endParaRPr lang="nl-NL"/>
          </a:p>
        </p:txBody>
      </p:sp>
    </p:spTree>
    <p:extLst>
      <p:ext uri="{BB962C8B-B14F-4D97-AF65-F5344CB8AC3E}">
        <p14:creationId xmlns:p14="http://schemas.microsoft.com/office/powerpoint/2010/main" val="12434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800" u="sng" dirty="0">
                <a:latin typeface="Arial" pitchFamily="34" charset="0"/>
                <a:cs typeface="Arial" pitchFamily="34" charset="0"/>
              </a:rPr>
              <a:t>Hierover kan ik 2 dingen zeggen:</a:t>
            </a:r>
            <a:br>
              <a:rPr lang="nl-NL" sz="1800" u="sng" dirty="0">
                <a:latin typeface="Arial" pitchFamily="34" charset="0"/>
                <a:cs typeface="Arial" pitchFamily="34" charset="0"/>
              </a:rPr>
            </a:br>
            <a:r>
              <a:rPr lang="nl-NL" sz="1800" u="sng" dirty="0">
                <a:latin typeface="Arial" pitchFamily="34" charset="0"/>
                <a:cs typeface="Arial" pitchFamily="34" charset="0"/>
              </a:rPr>
              <a:t/>
            </a:r>
            <a:br>
              <a:rPr lang="nl-NL" sz="1800" u="sng" dirty="0">
                <a:latin typeface="Arial" pitchFamily="34" charset="0"/>
                <a:cs typeface="Arial" pitchFamily="34" charset="0"/>
              </a:rPr>
            </a:br>
            <a:r>
              <a:rPr lang="nl-NL" sz="1800" b="1" dirty="0">
                <a:latin typeface="Arial" pitchFamily="34" charset="0"/>
                <a:cs typeface="Arial" pitchFamily="34" charset="0"/>
              </a:rPr>
              <a:t>* </a:t>
            </a:r>
            <a:r>
              <a:rPr lang="nl-NL" sz="1800" dirty="0">
                <a:latin typeface="Arial" pitchFamily="34" charset="0"/>
                <a:cs typeface="Arial" pitchFamily="34" charset="0"/>
              </a:rPr>
              <a:t>Beter 1 dag verzuim voor veiligheid, met een bewustere medewerker, dan iemand na een bedrijfsongeval 6 weken in het gips !</a:t>
            </a:r>
            <a:br>
              <a:rPr lang="nl-NL" sz="1800" dirty="0">
                <a:latin typeface="Arial" pitchFamily="34" charset="0"/>
                <a:cs typeface="Arial" pitchFamily="34" charset="0"/>
              </a:rPr>
            </a:br>
            <a:r>
              <a:rPr lang="nl-NL" sz="1800" b="1" dirty="0">
                <a:latin typeface="Arial" pitchFamily="34" charset="0"/>
                <a:cs typeface="Arial" pitchFamily="34" charset="0"/>
              </a:rPr>
              <a:t>* </a:t>
            </a:r>
            <a:r>
              <a:rPr lang="nl-NL" sz="1800" dirty="0">
                <a:latin typeface="Arial" pitchFamily="34" charset="0"/>
                <a:cs typeface="Arial" pitchFamily="34" charset="0"/>
              </a:rPr>
              <a:t>Met een goede jaarplanning vooraf, kunt u ook in een dalperiode de cursussen plannen, of een afspraak maken met de opleider om in te springen op het extreme weer. In een voorspelde onwerkbare werkweek door bijvoorbeeld een hittegolf, of strenge vorst mensen laten bijscholen ! </a:t>
            </a:r>
            <a:br>
              <a:rPr lang="nl-NL" sz="1800" dirty="0">
                <a:latin typeface="Arial" pitchFamily="34" charset="0"/>
                <a:cs typeface="Arial" pitchFamily="34" charset="0"/>
              </a:rPr>
            </a:br>
            <a:r>
              <a:rPr lang="nl-NL" sz="1800" dirty="0">
                <a:latin typeface="Arial" pitchFamily="34" charset="0"/>
                <a:cs typeface="Arial" pitchFamily="34" charset="0"/>
              </a:rPr>
              <a:t>En waarom niet nu, als de bouwprojecten stil liggen ? </a:t>
            </a:r>
            <a:br>
              <a:rPr lang="nl-NL" sz="1800" dirty="0">
                <a:latin typeface="Arial" pitchFamily="34" charset="0"/>
                <a:cs typeface="Arial" pitchFamily="34" charset="0"/>
              </a:rPr>
            </a:br>
            <a:r>
              <a:rPr lang="nl-NL" sz="1800" dirty="0">
                <a:latin typeface="Arial" pitchFamily="34" charset="0"/>
                <a:cs typeface="Arial" pitchFamily="34" charset="0"/>
              </a:rPr>
              <a:t/>
            </a:r>
            <a:br>
              <a:rPr lang="nl-NL" sz="1800" dirty="0">
                <a:latin typeface="Arial" pitchFamily="34" charset="0"/>
                <a:cs typeface="Arial" pitchFamily="34" charset="0"/>
              </a:rPr>
            </a:br>
            <a:r>
              <a:rPr lang="nl-NL" sz="1800" dirty="0">
                <a:latin typeface="Arial" pitchFamily="34" charset="0"/>
                <a:cs typeface="Arial" pitchFamily="34" charset="0"/>
              </a:rPr>
              <a:t>Dus, zoals de vorige spreekster al zei, zorg voor een goede planning en speel in op de omstandigheden. </a:t>
            </a:r>
          </a:p>
          <a:p>
            <a:endParaRPr lang="nl-NL" dirty="0"/>
          </a:p>
        </p:txBody>
      </p:sp>
      <p:sp>
        <p:nvSpPr>
          <p:cNvPr id="4" name="Tijdelijke aanduiding voor dianummer 3"/>
          <p:cNvSpPr>
            <a:spLocks noGrp="1"/>
          </p:cNvSpPr>
          <p:nvPr>
            <p:ph type="sldNum" sz="quarter" idx="10"/>
          </p:nvPr>
        </p:nvSpPr>
        <p:spPr/>
        <p:txBody>
          <a:bodyPr/>
          <a:lstStyle/>
          <a:p>
            <a:fld id="{5C6A7796-CC19-4B95-8062-026528D121B1}" type="slidenum">
              <a:rPr lang="nl-NL" smtClean="0"/>
              <a:pPr/>
              <a:t>9</a:t>
            </a:fld>
            <a:endParaRPr lang="nl-NL"/>
          </a:p>
        </p:txBody>
      </p:sp>
    </p:spTree>
    <p:extLst>
      <p:ext uri="{BB962C8B-B14F-4D97-AF65-F5344CB8AC3E}">
        <p14:creationId xmlns:p14="http://schemas.microsoft.com/office/powerpoint/2010/main" val="299250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348077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170329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16665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157510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227764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897A1D5-A829-4DEC-8B3A-4D7019616E02}" type="datetimeFigureOut">
              <a:rPr lang="nl-NL" smtClean="0"/>
              <a:pPr/>
              <a:t>01-01-18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335563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897A1D5-A829-4DEC-8B3A-4D7019616E02}" type="datetimeFigureOut">
              <a:rPr lang="nl-NL" smtClean="0"/>
              <a:pPr/>
              <a:t>01-01-18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12438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897A1D5-A829-4DEC-8B3A-4D7019616E02}" type="datetimeFigureOut">
              <a:rPr lang="nl-NL" smtClean="0"/>
              <a:pPr/>
              <a:t>01-01-18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2697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897A1D5-A829-4DEC-8B3A-4D7019616E02}" type="datetimeFigureOut">
              <a:rPr lang="nl-NL" smtClean="0"/>
              <a:pPr/>
              <a:t>01-01-18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234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897A1D5-A829-4DEC-8B3A-4D7019616E02}" type="datetimeFigureOut">
              <a:rPr lang="nl-NL" smtClean="0"/>
              <a:pPr/>
              <a:t>01-01-18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6124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897A1D5-A829-4DEC-8B3A-4D7019616E02}" type="datetimeFigureOut">
              <a:rPr lang="nl-NL" smtClean="0"/>
              <a:pPr/>
              <a:t>01-01-18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1A90-EB20-495C-B029-0AD2A81C6D29}" type="slidenum">
              <a:rPr lang="nl-NL" smtClean="0"/>
              <a:pPr/>
              <a:t>‹nr.›</a:t>
            </a:fld>
            <a:endParaRPr lang="nl-NL"/>
          </a:p>
        </p:txBody>
      </p:sp>
    </p:spTree>
    <p:extLst>
      <p:ext uri="{BB962C8B-B14F-4D97-AF65-F5344CB8AC3E}">
        <p14:creationId xmlns:p14="http://schemas.microsoft.com/office/powerpoint/2010/main" val="1541353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7A1D5-A829-4DEC-8B3A-4D7019616E02}" type="datetimeFigureOut">
              <a:rPr lang="nl-NL" smtClean="0"/>
              <a:pPr/>
              <a:t>01-01-18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61A90-EB20-495C-B029-0AD2A81C6D29}" type="slidenum">
              <a:rPr lang="nl-NL" smtClean="0"/>
              <a:pPr/>
              <a:t>‹nr.›</a:t>
            </a:fld>
            <a:endParaRPr lang="nl-NL"/>
          </a:p>
        </p:txBody>
      </p:sp>
    </p:spTree>
    <p:extLst>
      <p:ext uri="{BB962C8B-B14F-4D97-AF65-F5344CB8AC3E}">
        <p14:creationId xmlns:p14="http://schemas.microsoft.com/office/powerpoint/2010/main" val="278789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7776" y="1043440"/>
            <a:ext cx="7866530" cy="3932973"/>
          </a:xfrm>
        </p:spPr>
        <p:txBody>
          <a:bodyPr>
            <a:normAutofit/>
          </a:bodyPr>
          <a:lstStyle/>
          <a:p>
            <a:r>
              <a:rPr lang="nl-NL" sz="8000" b="1" dirty="0" smtClean="0"/>
              <a:t>Welkom</a:t>
            </a:r>
            <a:br>
              <a:rPr lang="nl-NL" sz="8000" b="1" dirty="0" smtClean="0"/>
            </a:br>
            <a:r>
              <a:rPr lang="nl-NL" sz="8000" b="1" dirty="0" smtClean="0"/>
              <a:t>mijn naam is</a:t>
            </a:r>
            <a:br>
              <a:rPr lang="nl-NL" sz="8000" b="1" dirty="0" smtClean="0"/>
            </a:br>
            <a:r>
              <a:rPr lang="nl-NL" sz="8000" b="1" dirty="0" smtClean="0"/>
              <a:t>Conny Verkerk</a:t>
            </a:r>
            <a:endParaRPr lang="nl-NL" sz="8000" b="1"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2927" y="321971"/>
            <a:ext cx="3407601" cy="255570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5" y="712696"/>
            <a:ext cx="2142286" cy="2297231"/>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0175" y="4881281"/>
            <a:ext cx="1976719" cy="1976719"/>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32" y="4816103"/>
            <a:ext cx="2533234" cy="1760781"/>
          </a:xfrm>
          <a:prstGeom prst="rect">
            <a:avLst/>
          </a:prstGeom>
        </p:spPr>
      </p:pic>
    </p:spTree>
    <p:extLst>
      <p:ext uri="{BB962C8B-B14F-4D97-AF65-F5344CB8AC3E}">
        <p14:creationId xmlns:p14="http://schemas.microsoft.com/office/powerpoint/2010/main" val="238820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7155" y="248732"/>
            <a:ext cx="6812924" cy="1325563"/>
          </a:xfrm>
        </p:spPr>
        <p:txBody>
          <a:bodyPr>
            <a:normAutofit/>
          </a:bodyPr>
          <a:lstStyle/>
          <a:p>
            <a:pPr algn="ctr"/>
            <a:r>
              <a:rPr lang="nl-NL" sz="8000" u="sng" dirty="0" smtClean="0"/>
              <a:t>Ongevallen </a:t>
            </a:r>
            <a:endParaRPr lang="nl-NL" sz="8000" u="sng"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11" y="140870"/>
            <a:ext cx="4435459" cy="2494946"/>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0404" y="4131424"/>
            <a:ext cx="3563157" cy="2672368"/>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3840" y="2743678"/>
            <a:ext cx="4931382" cy="2588975"/>
          </a:xfrm>
          <a:prstGeom prst="rect">
            <a:avLst/>
          </a:prstGeom>
        </p:spPr>
      </p:pic>
      <p:sp>
        <p:nvSpPr>
          <p:cNvPr id="6" name="Tekstvak 5"/>
          <p:cNvSpPr txBox="1"/>
          <p:nvPr/>
        </p:nvSpPr>
        <p:spPr>
          <a:xfrm>
            <a:off x="236111" y="2743678"/>
            <a:ext cx="2043450" cy="646331"/>
          </a:xfrm>
          <a:prstGeom prst="rect">
            <a:avLst/>
          </a:prstGeom>
          <a:noFill/>
        </p:spPr>
        <p:txBody>
          <a:bodyPr wrap="square" rtlCol="0">
            <a:spAutoFit/>
          </a:bodyPr>
          <a:lstStyle/>
          <a:p>
            <a:r>
              <a:rPr lang="nl-NL" sz="3600" dirty="0" smtClean="0"/>
              <a:t>Vallen</a:t>
            </a:r>
            <a:endParaRPr lang="nl-NL" sz="3600" dirty="0"/>
          </a:p>
        </p:txBody>
      </p:sp>
      <p:sp>
        <p:nvSpPr>
          <p:cNvPr id="7" name="Tekstvak 6"/>
          <p:cNvSpPr txBox="1"/>
          <p:nvPr/>
        </p:nvSpPr>
        <p:spPr>
          <a:xfrm>
            <a:off x="2795789" y="5440515"/>
            <a:ext cx="3266942" cy="646331"/>
          </a:xfrm>
          <a:prstGeom prst="rect">
            <a:avLst/>
          </a:prstGeom>
          <a:noFill/>
        </p:spPr>
        <p:txBody>
          <a:bodyPr wrap="square" rtlCol="0">
            <a:spAutoFit/>
          </a:bodyPr>
          <a:lstStyle/>
          <a:p>
            <a:r>
              <a:rPr lang="nl-NL" sz="3600" dirty="0" smtClean="0"/>
              <a:t>Intern Transport</a:t>
            </a:r>
            <a:endParaRPr lang="nl-NL" sz="3600" dirty="0"/>
          </a:p>
        </p:txBody>
      </p:sp>
      <p:sp>
        <p:nvSpPr>
          <p:cNvPr id="8" name="Tekstvak 7"/>
          <p:cNvSpPr txBox="1"/>
          <p:nvPr/>
        </p:nvSpPr>
        <p:spPr>
          <a:xfrm>
            <a:off x="10010103" y="3485093"/>
            <a:ext cx="2460938" cy="646331"/>
          </a:xfrm>
          <a:prstGeom prst="rect">
            <a:avLst/>
          </a:prstGeom>
          <a:noFill/>
        </p:spPr>
        <p:txBody>
          <a:bodyPr wrap="square" rtlCol="0">
            <a:spAutoFit/>
          </a:bodyPr>
          <a:lstStyle/>
          <a:p>
            <a:r>
              <a:rPr lang="nl-NL" sz="3600" dirty="0" smtClean="0"/>
              <a:t>Machines</a:t>
            </a:r>
            <a:endParaRPr lang="nl-NL" sz="3600" dirty="0"/>
          </a:p>
        </p:txBody>
      </p:sp>
    </p:spTree>
    <p:extLst>
      <p:ext uri="{BB962C8B-B14F-4D97-AF65-F5344CB8AC3E}">
        <p14:creationId xmlns:p14="http://schemas.microsoft.com/office/powerpoint/2010/main" val="376472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8625"/>
            <a:ext cx="10515600" cy="1325563"/>
          </a:xfrm>
        </p:spPr>
        <p:txBody>
          <a:bodyPr>
            <a:normAutofit/>
          </a:bodyPr>
          <a:lstStyle/>
          <a:p>
            <a:r>
              <a:rPr lang="nl-NL" sz="7200" b="1" dirty="0" smtClean="0"/>
              <a:t>Hoe hoog legt u de lat ? </a:t>
            </a:r>
            <a:endParaRPr lang="nl-NL" sz="7200" b="1"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203" y="1382983"/>
            <a:ext cx="4172755" cy="3393841"/>
          </a:xfrm>
          <a:prstGeom prst="rect">
            <a:avLst/>
          </a:prstGeom>
        </p:spPr>
      </p:pic>
      <p:sp>
        <p:nvSpPr>
          <p:cNvPr id="4" name="Tekstvak 3"/>
          <p:cNvSpPr txBox="1"/>
          <p:nvPr/>
        </p:nvSpPr>
        <p:spPr>
          <a:xfrm>
            <a:off x="838200" y="4635618"/>
            <a:ext cx="9329667" cy="2123658"/>
          </a:xfrm>
          <a:prstGeom prst="rect">
            <a:avLst/>
          </a:prstGeom>
          <a:noFill/>
          <a:ln>
            <a:solidFill>
              <a:srgbClr val="FF0000"/>
            </a:solidFill>
          </a:ln>
        </p:spPr>
        <p:txBody>
          <a:bodyPr wrap="square" rtlCol="0">
            <a:spAutoFit/>
          </a:bodyPr>
          <a:lstStyle/>
          <a:p>
            <a:pPr algn="ctr"/>
            <a:r>
              <a:rPr lang="nl-NL" sz="4400" dirty="0" smtClean="0"/>
              <a:t>In bouw en industrie verzuimt jaarlijks ongeveer  </a:t>
            </a:r>
            <a:r>
              <a:rPr lang="nl-NL" sz="4400" b="1" dirty="0" smtClean="0"/>
              <a:t>2%</a:t>
            </a:r>
            <a:r>
              <a:rPr lang="nl-NL" sz="4400" dirty="0" smtClean="0"/>
              <a:t>  4 dagen of langer door </a:t>
            </a:r>
            <a:br>
              <a:rPr lang="nl-NL" sz="4400" dirty="0" smtClean="0"/>
            </a:br>
            <a:r>
              <a:rPr lang="nl-NL" sz="4400" dirty="0" smtClean="0"/>
              <a:t>een bedrijfsongeval !</a:t>
            </a:r>
            <a:endParaRPr lang="nl-NL" sz="4400" dirty="0"/>
          </a:p>
        </p:txBody>
      </p:sp>
    </p:spTree>
    <p:extLst>
      <p:ext uri="{BB962C8B-B14F-4D97-AF65-F5344CB8AC3E}">
        <p14:creationId xmlns:p14="http://schemas.microsoft.com/office/powerpoint/2010/main" val="188415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u="sng" dirty="0" smtClean="0"/>
              <a:t>Rekensom</a:t>
            </a:r>
            <a:endParaRPr lang="nl-NL" sz="8000" b="1" u="sng" dirty="0"/>
          </a:p>
        </p:txBody>
      </p:sp>
      <p:sp>
        <p:nvSpPr>
          <p:cNvPr id="3" name="Tekstvak 2"/>
          <p:cNvSpPr txBox="1"/>
          <p:nvPr/>
        </p:nvSpPr>
        <p:spPr>
          <a:xfrm>
            <a:off x="145961" y="2510063"/>
            <a:ext cx="5512157" cy="3046988"/>
          </a:xfrm>
          <a:prstGeom prst="rect">
            <a:avLst/>
          </a:prstGeom>
          <a:noFill/>
        </p:spPr>
        <p:txBody>
          <a:bodyPr wrap="square" rtlCol="0">
            <a:spAutoFit/>
          </a:bodyPr>
          <a:lstStyle/>
          <a:p>
            <a:r>
              <a:rPr lang="nl-NL" sz="4800" b="1" dirty="0" smtClean="0"/>
              <a:t>Bedrijf met </a:t>
            </a:r>
            <a:br>
              <a:rPr lang="nl-NL" sz="4800" b="1" dirty="0" smtClean="0"/>
            </a:br>
            <a:r>
              <a:rPr lang="nl-NL" sz="4800" b="1" dirty="0" smtClean="0"/>
              <a:t>20 werknemers en </a:t>
            </a:r>
            <a:br>
              <a:rPr lang="nl-NL" sz="4800" b="1" dirty="0" smtClean="0"/>
            </a:br>
            <a:r>
              <a:rPr lang="nl-NL" sz="4800" b="1" dirty="0" smtClean="0"/>
              <a:t>225 werkbare dagen  </a:t>
            </a:r>
            <a:br>
              <a:rPr lang="nl-NL" sz="4800" b="1" dirty="0" smtClean="0"/>
            </a:br>
            <a:r>
              <a:rPr lang="nl-NL" sz="4800" b="1" dirty="0" smtClean="0"/>
              <a:t>=   4500 werkdagen </a:t>
            </a:r>
            <a:endParaRPr lang="nl-NL" sz="4800" b="1" dirty="0"/>
          </a:p>
        </p:txBody>
      </p:sp>
      <p:sp>
        <p:nvSpPr>
          <p:cNvPr id="4" name="Tekstvak 3"/>
          <p:cNvSpPr txBox="1"/>
          <p:nvPr/>
        </p:nvSpPr>
        <p:spPr>
          <a:xfrm>
            <a:off x="7203583" y="1918907"/>
            <a:ext cx="4881093" cy="4524315"/>
          </a:xfrm>
          <a:prstGeom prst="rect">
            <a:avLst/>
          </a:prstGeom>
          <a:noFill/>
        </p:spPr>
        <p:txBody>
          <a:bodyPr wrap="square" rtlCol="0">
            <a:spAutoFit/>
          </a:bodyPr>
          <a:lstStyle/>
          <a:p>
            <a:pPr algn="ctr"/>
            <a:r>
              <a:rPr lang="nl-NL" sz="4800" b="1" dirty="0" smtClean="0"/>
              <a:t>1,9 % verzuim alleen door </a:t>
            </a:r>
            <a:r>
              <a:rPr lang="nl-NL" sz="4800" b="1" i="1" dirty="0" smtClean="0"/>
              <a:t>bedrijfsongevallen</a:t>
            </a:r>
            <a:r>
              <a:rPr lang="nl-NL" sz="4800" b="1" dirty="0" smtClean="0"/>
              <a:t> </a:t>
            </a:r>
            <a:br>
              <a:rPr lang="nl-NL" sz="4800" b="1" dirty="0" smtClean="0"/>
            </a:br>
            <a:r>
              <a:rPr lang="nl-NL" sz="4800" b="1" dirty="0" smtClean="0"/>
              <a:t>    =  85 dagen </a:t>
            </a:r>
            <a:br>
              <a:rPr lang="nl-NL" sz="4800" b="1" dirty="0" smtClean="0"/>
            </a:br>
            <a:r>
              <a:rPr lang="nl-NL" sz="4800" b="1" dirty="0" smtClean="0"/>
              <a:t>  (of langer)  verzuim </a:t>
            </a:r>
            <a:endParaRPr lang="nl-NL" sz="4800" b="1" dirty="0"/>
          </a:p>
        </p:txBody>
      </p:sp>
      <p:sp>
        <p:nvSpPr>
          <p:cNvPr id="5" name="PIJL-RECHTS 4"/>
          <p:cNvSpPr/>
          <p:nvPr/>
        </p:nvSpPr>
        <p:spPr>
          <a:xfrm>
            <a:off x="5658118" y="3498485"/>
            <a:ext cx="1281448" cy="6825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3711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6684" y="0"/>
            <a:ext cx="10515600" cy="1325563"/>
          </a:xfrm>
        </p:spPr>
        <p:txBody>
          <a:bodyPr>
            <a:normAutofit/>
          </a:bodyPr>
          <a:lstStyle/>
          <a:p>
            <a:pPr algn="ctr"/>
            <a:r>
              <a:rPr lang="nl-NL" sz="7200" dirty="0" smtClean="0"/>
              <a:t>Schijnveiligheid </a:t>
            </a:r>
            <a:endParaRPr lang="nl-NL" sz="7200"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025" y="1113441"/>
            <a:ext cx="4687911" cy="4682052"/>
          </a:xfrm>
          <a:prstGeom prst="rect">
            <a:avLst/>
          </a:prstGeom>
        </p:spPr>
      </p:pic>
      <p:sp>
        <p:nvSpPr>
          <p:cNvPr id="4" name="Tekstvak 3"/>
          <p:cNvSpPr txBox="1"/>
          <p:nvPr/>
        </p:nvSpPr>
        <p:spPr>
          <a:xfrm>
            <a:off x="2459866" y="5795493"/>
            <a:ext cx="8319752" cy="769441"/>
          </a:xfrm>
          <a:prstGeom prst="rect">
            <a:avLst/>
          </a:prstGeom>
          <a:noFill/>
        </p:spPr>
        <p:txBody>
          <a:bodyPr wrap="square" rtlCol="0">
            <a:spAutoFit/>
          </a:bodyPr>
          <a:lstStyle/>
          <a:p>
            <a:r>
              <a:rPr lang="nl-NL" sz="4400" b="1" dirty="0" smtClean="0"/>
              <a:t>“ Bij ons heeft iedereen z’n VCA  ! “</a:t>
            </a:r>
            <a:endParaRPr lang="nl-NL" sz="4400" b="1" dirty="0"/>
          </a:p>
        </p:txBody>
      </p:sp>
    </p:spTree>
    <p:extLst>
      <p:ext uri="{BB962C8B-B14F-4D97-AF65-F5344CB8AC3E}">
        <p14:creationId xmlns:p14="http://schemas.microsoft.com/office/powerpoint/2010/main" val="100949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9539" y="243827"/>
            <a:ext cx="10515600" cy="1325563"/>
          </a:xfrm>
        </p:spPr>
        <p:txBody>
          <a:bodyPr>
            <a:normAutofit/>
          </a:bodyPr>
          <a:lstStyle/>
          <a:p>
            <a:pPr algn="ctr"/>
            <a:r>
              <a:rPr lang="nl-NL" sz="7200" b="1" u="sng" dirty="0" smtClean="0"/>
              <a:t>Moraal</a:t>
            </a:r>
            <a:r>
              <a:rPr lang="nl-NL" sz="8000" b="1" u="sng" dirty="0" smtClean="0"/>
              <a:t> :</a:t>
            </a:r>
            <a:r>
              <a:rPr lang="nl-NL" sz="8000" b="1" dirty="0" smtClean="0"/>
              <a:t> </a:t>
            </a:r>
            <a:endParaRPr lang="nl-NL" sz="8000" b="1"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249" y="1254616"/>
            <a:ext cx="4002417" cy="5603384"/>
          </a:xfrm>
          <a:prstGeom prst="rect">
            <a:avLst/>
          </a:prstGeom>
        </p:spPr>
      </p:pic>
    </p:spTree>
    <p:extLst>
      <p:ext uri="{BB962C8B-B14F-4D97-AF65-F5344CB8AC3E}">
        <p14:creationId xmlns:p14="http://schemas.microsoft.com/office/powerpoint/2010/main" val="295508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7200" dirty="0" smtClean="0"/>
              <a:t>Bedankt voor uw aandacht </a:t>
            </a:r>
            <a:endParaRPr lang="nl-NL" sz="7200" dirty="0"/>
          </a:p>
        </p:txBody>
      </p:sp>
      <p:sp>
        <p:nvSpPr>
          <p:cNvPr id="3" name="Tekstvak 2"/>
          <p:cNvSpPr txBox="1"/>
          <p:nvPr/>
        </p:nvSpPr>
        <p:spPr>
          <a:xfrm>
            <a:off x="2047741" y="5164428"/>
            <a:ext cx="7946264" cy="1200329"/>
          </a:xfrm>
          <a:prstGeom prst="rect">
            <a:avLst/>
          </a:prstGeom>
          <a:noFill/>
        </p:spPr>
        <p:txBody>
          <a:bodyPr wrap="square" rtlCol="0">
            <a:spAutoFit/>
          </a:bodyPr>
          <a:lstStyle/>
          <a:p>
            <a:pPr algn="ctr"/>
            <a:r>
              <a:rPr lang="nl-NL" sz="7200" dirty="0" smtClean="0"/>
              <a:t>Conny </a:t>
            </a:r>
            <a:r>
              <a:rPr lang="nl-NL" sz="7200" dirty="0" err="1" smtClean="0"/>
              <a:t>Verkerk</a:t>
            </a:r>
            <a:endParaRPr lang="nl-NL" sz="72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450" y="1541051"/>
            <a:ext cx="3964565" cy="3532066"/>
          </a:xfrm>
          <a:prstGeom prst="rect">
            <a:avLst/>
          </a:prstGeom>
        </p:spPr>
      </p:pic>
    </p:spTree>
    <p:extLst>
      <p:ext uri="{BB962C8B-B14F-4D97-AF65-F5344CB8AC3E}">
        <p14:creationId xmlns:p14="http://schemas.microsoft.com/office/powerpoint/2010/main" val="884406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4340" y="262094"/>
            <a:ext cx="8816662" cy="2442469"/>
          </a:xfrm>
        </p:spPr>
        <p:txBody>
          <a:bodyPr>
            <a:normAutofit/>
          </a:bodyPr>
          <a:lstStyle/>
          <a:p>
            <a:pPr algn="ctr"/>
            <a:r>
              <a:rPr lang="nl-NL" sz="6000" dirty="0" smtClean="0"/>
              <a:t>Conny Verkerk </a:t>
            </a:r>
            <a:br>
              <a:rPr lang="nl-NL" sz="6000" dirty="0" smtClean="0"/>
            </a:br>
            <a:r>
              <a:rPr lang="nl-NL" sz="5400" dirty="0" smtClean="0"/>
              <a:t>DGA</a:t>
            </a:r>
            <a:endParaRPr lang="nl-NL" sz="5400"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961" y="2266682"/>
            <a:ext cx="6384367" cy="4558438"/>
          </a:xfrm>
          <a:prstGeom prst="rect">
            <a:avLst/>
          </a:prstGeom>
        </p:spPr>
      </p:pic>
    </p:spTree>
    <p:extLst>
      <p:ext uri="{BB962C8B-B14F-4D97-AF65-F5344CB8AC3E}">
        <p14:creationId xmlns:p14="http://schemas.microsoft.com/office/powerpoint/2010/main" val="236652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2977" y="672354"/>
            <a:ext cx="9144000" cy="5499846"/>
          </a:xfrm>
        </p:spPr>
        <p:txBody>
          <a:bodyPr>
            <a:normAutofit/>
          </a:bodyPr>
          <a:lstStyle/>
          <a:p>
            <a:r>
              <a:rPr lang="nl-NL" dirty="0" smtClean="0"/>
              <a:t/>
            </a:r>
            <a:br>
              <a:rPr lang="nl-NL" dirty="0" smtClean="0"/>
            </a:br>
            <a:r>
              <a:rPr lang="nl-NL" b="1" dirty="0">
                <a:solidFill>
                  <a:srgbClr val="FF0000"/>
                </a:solidFill>
              </a:rPr>
              <a:t/>
            </a:r>
            <a:br>
              <a:rPr lang="nl-NL" b="1" dirty="0">
                <a:solidFill>
                  <a:srgbClr val="FF0000"/>
                </a:solidFill>
              </a:rPr>
            </a:br>
            <a:r>
              <a:rPr lang="nl-NL" sz="7200" b="1" dirty="0" smtClean="0">
                <a:solidFill>
                  <a:srgbClr val="FF0000"/>
                </a:solidFill>
              </a:rPr>
              <a:t>Safety </a:t>
            </a:r>
            <a:r>
              <a:rPr lang="nl-NL" sz="7200" b="1" dirty="0" err="1" smtClean="0">
                <a:solidFill>
                  <a:srgbClr val="FF0000"/>
                </a:solidFill>
              </a:rPr>
              <a:t>doesn`t</a:t>
            </a:r>
            <a:r>
              <a:rPr lang="nl-NL" sz="7200" b="1" dirty="0" smtClean="0">
                <a:solidFill>
                  <a:srgbClr val="FF0000"/>
                </a:solidFill>
              </a:rPr>
              <a:t> happen </a:t>
            </a:r>
            <a:r>
              <a:rPr lang="nl-NL" sz="7200" b="1" dirty="0" err="1" smtClean="0">
                <a:solidFill>
                  <a:srgbClr val="FF0000"/>
                </a:solidFill>
              </a:rPr>
              <a:t>by</a:t>
            </a:r>
            <a:r>
              <a:rPr lang="nl-NL" sz="7200" b="1" dirty="0" smtClean="0">
                <a:solidFill>
                  <a:srgbClr val="FF0000"/>
                </a:solidFill>
              </a:rPr>
              <a:t> accident </a:t>
            </a:r>
            <a:endParaRPr lang="nl-NL" sz="7200" b="1" dirty="0">
              <a:solidFill>
                <a:srgbClr val="FF0000"/>
              </a:solidFill>
            </a:endParaRPr>
          </a:p>
        </p:txBody>
      </p:sp>
      <p:sp>
        <p:nvSpPr>
          <p:cNvPr id="3" name="Ondertitel 2"/>
          <p:cNvSpPr>
            <a:spLocks noGrp="1"/>
          </p:cNvSpPr>
          <p:nvPr>
            <p:ph type="subTitle" idx="1"/>
          </p:nvPr>
        </p:nvSpPr>
        <p:spPr>
          <a:xfrm>
            <a:off x="1402977" y="3865865"/>
            <a:ext cx="9144000" cy="2167698"/>
          </a:xfrm>
        </p:spPr>
        <p:txBody>
          <a:bodyPr>
            <a:normAutofit/>
          </a:bodyPr>
          <a:lstStyle/>
          <a:p>
            <a:endParaRPr lang="nl-NL" sz="3200" dirty="0" smtClean="0">
              <a:solidFill>
                <a:srgbClr val="FF0000"/>
              </a:solidFill>
            </a:endParaRPr>
          </a:p>
          <a:p>
            <a:endParaRPr lang="nl-NL" sz="32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681243"/>
            <a:ext cx="3036704" cy="3036704"/>
          </a:xfrm>
          <a:prstGeom prst="rect">
            <a:avLst/>
          </a:prstGeom>
        </p:spPr>
      </p:pic>
    </p:spTree>
    <p:extLst>
      <p:ext uri="{BB962C8B-B14F-4D97-AF65-F5344CB8AC3E}">
        <p14:creationId xmlns:p14="http://schemas.microsoft.com/office/powerpoint/2010/main" val="16275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15000" y="347729"/>
            <a:ext cx="4953000" cy="4896624"/>
          </a:xfrm>
        </p:spPr>
        <p:txBody>
          <a:bodyPr>
            <a:normAutofit fontScale="90000"/>
          </a:bodyPr>
          <a:lstStyle/>
          <a:p>
            <a:r>
              <a:rPr lang="nl-NL" b="1" dirty="0" smtClean="0"/>
              <a:t/>
            </a:r>
            <a:br>
              <a:rPr lang="nl-NL" b="1" dirty="0" smtClean="0"/>
            </a:br>
            <a:r>
              <a:rPr lang="nl-NL" b="1" dirty="0" smtClean="0"/>
              <a:t/>
            </a:r>
            <a:br>
              <a:rPr lang="nl-NL" b="1" dirty="0" smtClean="0"/>
            </a:br>
            <a:r>
              <a:rPr lang="nl-NL" b="1" dirty="0"/>
              <a:t/>
            </a:r>
            <a:br>
              <a:rPr lang="nl-NL" b="1" dirty="0"/>
            </a:br>
            <a:r>
              <a:rPr lang="nl-NL" b="1" dirty="0" smtClean="0"/>
              <a:t/>
            </a:r>
            <a:br>
              <a:rPr lang="nl-NL" b="1" dirty="0" smtClean="0"/>
            </a:br>
            <a:r>
              <a:rPr lang="nl-NL" b="1" dirty="0" smtClean="0"/>
              <a:t/>
            </a:r>
            <a:br>
              <a:rPr lang="nl-NL" b="1" dirty="0" smtClean="0"/>
            </a:br>
            <a:r>
              <a:rPr lang="nl-NL" b="1" dirty="0" smtClean="0"/>
              <a:t/>
            </a:r>
            <a:br>
              <a:rPr lang="nl-NL" b="1" dirty="0" smtClean="0"/>
            </a:br>
            <a:r>
              <a:rPr lang="nl-NL" dirty="0" smtClean="0"/>
              <a:t/>
            </a:r>
            <a:br>
              <a:rPr lang="nl-NL" dirty="0" smtClean="0"/>
            </a:br>
            <a:endParaRPr lang="nl-NL" dirty="0">
              <a:solidFill>
                <a:srgbClr val="FF0000"/>
              </a:solidFill>
            </a:endParaRPr>
          </a:p>
        </p:txBody>
      </p:sp>
      <p:sp>
        <p:nvSpPr>
          <p:cNvPr id="3" name="Ondertitel 2"/>
          <p:cNvSpPr>
            <a:spLocks noGrp="1"/>
          </p:cNvSpPr>
          <p:nvPr>
            <p:ph type="subTitle" idx="1"/>
          </p:nvPr>
        </p:nvSpPr>
        <p:spPr>
          <a:xfrm>
            <a:off x="1524000" y="3602038"/>
            <a:ext cx="9144000" cy="3000468"/>
          </a:xfrm>
        </p:spPr>
        <p:txBody>
          <a:bodyPr>
            <a:normAutofit/>
          </a:bodyPr>
          <a:lstStyle/>
          <a:p>
            <a:r>
              <a:rPr lang="nl-NL" sz="3200" dirty="0" smtClean="0"/>
              <a:t/>
            </a:r>
            <a:br>
              <a:rPr lang="nl-NL" sz="3200" dirty="0" smtClean="0"/>
            </a:br>
            <a:endParaRPr lang="nl-NL" sz="32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059" y="1983440"/>
            <a:ext cx="3697941" cy="3697941"/>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084" y="1601505"/>
            <a:ext cx="5978975" cy="4461810"/>
          </a:xfrm>
          <a:prstGeom prst="rect">
            <a:avLst/>
          </a:prstGeom>
        </p:spPr>
      </p:pic>
      <p:sp>
        <p:nvSpPr>
          <p:cNvPr id="8" name="Tekstvak 7"/>
          <p:cNvSpPr txBox="1"/>
          <p:nvPr/>
        </p:nvSpPr>
        <p:spPr>
          <a:xfrm>
            <a:off x="1653987" y="347729"/>
            <a:ext cx="9924119" cy="923330"/>
          </a:xfrm>
          <a:prstGeom prst="rect">
            <a:avLst/>
          </a:prstGeom>
          <a:noFill/>
        </p:spPr>
        <p:txBody>
          <a:bodyPr wrap="square" rtlCol="0">
            <a:spAutoFit/>
          </a:bodyPr>
          <a:lstStyle/>
          <a:p>
            <a:r>
              <a:rPr lang="nl-NL" sz="5400" dirty="0" smtClean="0"/>
              <a:t>Toename bedrijfsongevallen</a:t>
            </a:r>
            <a:endParaRPr lang="nl-NL" sz="5400" dirty="0"/>
          </a:p>
        </p:txBody>
      </p:sp>
    </p:spTree>
    <p:extLst>
      <p:ext uri="{BB962C8B-B14F-4D97-AF65-F5344CB8AC3E}">
        <p14:creationId xmlns:p14="http://schemas.microsoft.com/office/powerpoint/2010/main" val="317692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75112" y="104307"/>
            <a:ext cx="5535706" cy="1325563"/>
          </a:xfrm>
        </p:spPr>
        <p:txBody>
          <a:bodyPr>
            <a:normAutofit/>
          </a:bodyPr>
          <a:lstStyle/>
          <a:p>
            <a:r>
              <a:rPr lang="nl-NL" sz="6600" b="1" dirty="0" smtClean="0">
                <a:ln w="0"/>
                <a:solidFill>
                  <a:schemeClr val="accent1"/>
                </a:solidFill>
                <a:effectLst>
                  <a:outerShdw blurRad="38100" dist="25400" dir="5400000" algn="ctr" rotWithShape="0">
                    <a:srgbClr val="6E747A">
                      <a:alpha val="43000"/>
                    </a:srgbClr>
                  </a:outerShdw>
                </a:effectLst>
              </a:rPr>
              <a:t> Stikstof &amp; PFAS</a:t>
            </a:r>
            <a:endParaRPr lang="nl-NL" sz="6600" b="1" dirty="0">
              <a:ln w="0"/>
              <a:solidFill>
                <a:schemeClr val="accent1"/>
              </a:solidFill>
              <a:effectLst>
                <a:outerShdw blurRad="38100" dist="25400" dir="5400000" algn="ctr" rotWithShape="0">
                  <a:srgbClr val="6E747A">
                    <a:alpha val="43000"/>
                  </a:srgbClr>
                </a:outerShdw>
              </a:effectLst>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165" y="1429870"/>
            <a:ext cx="5181600" cy="5181600"/>
          </a:xfrm>
          <a:prstGeom prst="rect">
            <a:avLst/>
          </a:prstGeom>
        </p:spPr>
      </p:pic>
      <p:sp>
        <p:nvSpPr>
          <p:cNvPr id="4" name="Rechthoek 3"/>
          <p:cNvSpPr/>
          <p:nvPr/>
        </p:nvSpPr>
        <p:spPr>
          <a:xfrm>
            <a:off x="3872753" y="5419165"/>
            <a:ext cx="294490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361613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7200" b="1" dirty="0" smtClean="0"/>
              <a:t>(Schijn) VEILIGHEID</a:t>
            </a:r>
            <a:endParaRPr lang="nl-NL" sz="7200" b="1" dirty="0"/>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342" y="1977932"/>
            <a:ext cx="7194176" cy="4046724"/>
          </a:xfrm>
          <a:prstGeom prst="rect">
            <a:avLst/>
          </a:prstGeom>
        </p:spPr>
      </p:pic>
    </p:spTree>
    <p:extLst>
      <p:ext uri="{BB962C8B-B14F-4D97-AF65-F5344CB8AC3E}">
        <p14:creationId xmlns:p14="http://schemas.microsoft.com/office/powerpoint/2010/main" val="11759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9800" y="338230"/>
            <a:ext cx="6503894" cy="1325563"/>
          </a:xfrm>
        </p:spPr>
        <p:txBody>
          <a:bodyPr>
            <a:normAutofit/>
          </a:bodyPr>
          <a:lstStyle/>
          <a:p>
            <a:r>
              <a:rPr lang="nl-NL" sz="6600" b="1" u="sng" dirty="0" smtClean="0"/>
              <a:t>Wat is veiligheid ?</a:t>
            </a:r>
            <a:endParaRPr lang="nl-NL" sz="6600" b="1" u="sng"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65" y="1416424"/>
            <a:ext cx="4836459" cy="4836459"/>
          </a:xfrm>
          <a:prstGeom prst="rect">
            <a:avLst/>
          </a:prstGeom>
        </p:spPr>
      </p:pic>
      <p:sp>
        <p:nvSpPr>
          <p:cNvPr id="4" name="Tekstvak 3"/>
          <p:cNvSpPr txBox="1"/>
          <p:nvPr/>
        </p:nvSpPr>
        <p:spPr>
          <a:xfrm>
            <a:off x="5983941" y="1985682"/>
            <a:ext cx="4827494" cy="3416320"/>
          </a:xfrm>
          <a:prstGeom prst="rect">
            <a:avLst/>
          </a:prstGeom>
          <a:noFill/>
        </p:spPr>
        <p:txBody>
          <a:bodyPr wrap="square" rtlCol="0">
            <a:spAutoFit/>
          </a:bodyPr>
          <a:lstStyle/>
          <a:p>
            <a:r>
              <a:rPr lang="nl-NL" sz="5400" b="1" dirty="0" smtClean="0"/>
              <a:t>- Wetgeving</a:t>
            </a:r>
            <a:br>
              <a:rPr lang="nl-NL" sz="5400" b="1" dirty="0" smtClean="0"/>
            </a:br>
            <a:r>
              <a:rPr lang="nl-NL" sz="5400" b="1" dirty="0" smtClean="0"/>
              <a:t>- Beleid</a:t>
            </a:r>
          </a:p>
          <a:p>
            <a:r>
              <a:rPr lang="nl-NL" sz="5400" b="1" dirty="0" smtClean="0"/>
              <a:t>- Opleiding</a:t>
            </a:r>
          </a:p>
          <a:p>
            <a:r>
              <a:rPr lang="nl-NL" sz="5400" b="1" dirty="0" smtClean="0"/>
              <a:t>- Training </a:t>
            </a:r>
            <a:endParaRPr lang="nl-NL" sz="5400" b="1" dirty="0"/>
          </a:p>
        </p:txBody>
      </p:sp>
    </p:spTree>
    <p:extLst>
      <p:ext uri="{BB962C8B-B14F-4D97-AF65-F5344CB8AC3E}">
        <p14:creationId xmlns:p14="http://schemas.microsoft.com/office/powerpoint/2010/main" val="315075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765" y="351678"/>
            <a:ext cx="3249706" cy="1325563"/>
          </a:xfrm>
        </p:spPr>
        <p:txBody>
          <a:bodyPr>
            <a:normAutofit/>
          </a:bodyPr>
          <a:lstStyle/>
          <a:p>
            <a:r>
              <a:rPr lang="nl-NL" sz="8800" dirty="0" smtClean="0"/>
              <a:t>R I &amp; E </a:t>
            </a:r>
            <a:endParaRPr lang="nl-NL" sz="8800" dirty="0"/>
          </a:p>
        </p:txBody>
      </p:sp>
      <p:sp>
        <p:nvSpPr>
          <p:cNvPr id="3" name="Tekstvak 2"/>
          <p:cNvSpPr txBox="1"/>
          <p:nvPr/>
        </p:nvSpPr>
        <p:spPr>
          <a:xfrm>
            <a:off x="6117464" y="2180855"/>
            <a:ext cx="5885645" cy="2585323"/>
          </a:xfrm>
          <a:prstGeom prst="rect">
            <a:avLst/>
          </a:prstGeom>
          <a:noFill/>
        </p:spPr>
        <p:txBody>
          <a:bodyPr wrap="square" rtlCol="0">
            <a:spAutoFit/>
          </a:bodyPr>
          <a:lstStyle/>
          <a:p>
            <a:r>
              <a:rPr lang="nl-NL" sz="5400" dirty="0" smtClean="0"/>
              <a:t>*Basis</a:t>
            </a:r>
          </a:p>
          <a:p>
            <a:r>
              <a:rPr lang="nl-NL" sz="5400" dirty="0" smtClean="0"/>
              <a:t>*Up </a:t>
            </a:r>
            <a:r>
              <a:rPr lang="nl-NL" sz="5400" dirty="0" err="1" smtClean="0"/>
              <a:t>to</a:t>
            </a:r>
            <a:r>
              <a:rPr lang="nl-NL" sz="5400" dirty="0" smtClean="0"/>
              <a:t> date houden</a:t>
            </a:r>
          </a:p>
          <a:p>
            <a:r>
              <a:rPr lang="nl-NL" sz="5400" dirty="0" smtClean="0"/>
              <a:t>*Toepassen</a:t>
            </a:r>
            <a:endParaRPr lang="nl-NL" sz="54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85" y="2180855"/>
            <a:ext cx="5223926" cy="3447212"/>
          </a:xfrm>
          <a:prstGeom prst="rect">
            <a:avLst/>
          </a:prstGeom>
        </p:spPr>
      </p:pic>
    </p:spTree>
    <p:extLst>
      <p:ext uri="{BB962C8B-B14F-4D97-AF65-F5344CB8AC3E}">
        <p14:creationId xmlns:p14="http://schemas.microsoft.com/office/powerpoint/2010/main" val="175913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7299" y="339367"/>
            <a:ext cx="7352763" cy="1325563"/>
          </a:xfrm>
        </p:spPr>
        <p:txBody>
          <a:bodyPr>
            <a:normAutofit/>
          </a:bodyPr>
          <a:lstStyle/>
          <a:p>
            <a:r>
              <a:rPr lang="nl-NL" sz="8000" u="sng" dirty="0" smtClean="0"/>
              <a:t>ARBO wetgeving </a:t>
            </a:r>
            <a:endParaRPr lang="nl-NL" sz="8000" u="sng"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13" y="1880315"/>
            <a:ext cx="4626157" cy="2755743"/>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263" y="3670479"/>
            <a:ext cx="3871150" cy="2774324"/>
          </a:xfrm>
          <a:prstGeom prst="rect">
            <a:avLst/>
          </a:prstGeom>
        </p:spPr>
      </p:pic>
    </p:spTree>
    <p:extLst>
      <p:ext uri="{BB962C8B-B14F-4D97-AF65-F5344CB8AC3E}">
        <p14:creationId xmlns:p14="http://schemas.microsoft.com/office/powerpoint/2010/main" val="108035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7730" y="493914"/>
            <a:ext cx="11423560" cy="1325563"/>
          </a:xfrm>
        </p:spPr>
        <p:txBody>
          <a:bodyPr>
            <a:normAutofit fontScale="90000"/>
          </a:bodyPr>
          <a:lstStyle/>
          <a:p>
            <a:r>
              <a:rPr lang="nl-NL" sz="8000" u="sng" dirty="0" smtClean="0"/>
              <a:t>Planning Opleiding en Training </a:t>
            </a:r>
            <a:endParaRPr lang="nl-NL" sz="8000" u="sng" dirty="0"/>
          </a:p>
        </p:txBody>
      </p:sp>
      <p:sp>
        <p:nvSpPr>
          <p:cNvPr id="3" name="Tekstvak 2"/>
          <p:cNvSpPr txBox="1"/>
          <p:nvPr/>
        </p:nvSpPr>
        <p:spPr>
          <a:xfrm>
            <a:off x="463637" y="1716104"/>
            <a:ext cx="9465973" cy="3170099"/>
          </a:xfrm>
          <a:prstGeom prst="rect">
            <a:avLst/>
          </a:prstGeom>
          <a:noFill/>
        </p:spPr>
        <p:txBody>
          <a:bodyPr wrap="square" rtlCol="0">
            <a:spAutoFit/>
          </a:bodyPr>
          <a:lstStyle/>
          <a:p>
            <a:r>
              <a:rPr lang="nl-NL" sz="4000" dirty="0" smtClean="0"/>
              <a:t>Pas plannen als BHV of VCA pasje verloopt ?</a:t>
            </a:r>
            <a:br>
              <a:rPr lang="nl-NL" sz="4000" dirty="0" smtClean="0"/>
            </a:br>
            <a:r>
              <a:rPr lang="nl-NL" sz="4000" dirty="0" smtClean="0"/>
              <a:t/>
            </a:r>
            <a:br>
              <a:rPr lang="nl-NL" sz="4000" dirty="0" smtClean="0"/>
            </a:br>
            <a:r>
              <a:rPr lang="nl-NL" sz="4000" dirty="0" smtClean="0"/>
              <a:t>&gt; </a:t>
            </a:r>
            <a:r>
              <a:rPr lang="nl-NL" sz="4000" dirty="0"/>
              <a:t>P</a:t>
            </a:r>
            <a:r>
              <a:rPr lang="nl-NL" sz="4000" dirty="0" smtClean="0"/>
              <a:t>ro actief    </a:t>
            </a:r>
            <a:r>
              <a:rPr lang="nl-NL" sz="4000" i="1" dirty="0" smtClean="0"/>
              <a:t>of</a:t>
            </a:r>
            <a:r>
              <a:rPr lang="nl-NL" sz="4000" dirty="0" smtClean="0"/>
              <a:t/>
            </a:r>
            <a:br>
              <a:rPr lang="nl-NL" sz="4000" dirty="0" smtClean="0"/>
            </a:br>
            <a:r>
              <a:rPr lang="nl-NL" sz="4000" dirty="0" smtClean="0"/>
              <a:t>&gt; Flexibel op het juiste </a:t>
            </a:r>
            <a:br>
              <a:rPr lang="nl-NL" sz="4000" dirty="0" smtClean="0"/>
            </a:br>
            <a:r>
              <a:rPr lang="nl-NL" sz="4000" dirty="0" smtClean="0"/>
              <a:t>   moment !</a:t>
            </a:r>
            <a:endParaRPr lang="nl-NL" sz="40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510" y="2607972"/>
            <a:ext cx="5297510" cy="3973132"/>
          </a:xfrm>
          <a:prstGeom prst="rect">
            <a:avLst/>
          </a:prstGeom>
        </p:spPr>
      </p:pic>
    </p:spTree>
    <p:extLst>
      <p:ext uri="{BB962C8B-B14F-4D97-AF65-F5344CB8AC3E}">
        <p14:creationId xmlns:p14="http://schemas.microsoft.com/office/powerpoint/2010/main" val="209143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31861</TotalTime>
  <Words>515</Words>
  <Application>Microsoft Macintosh PowerPoint</Application>
  <PresentationFormat>Breedbeeld</PresentationFormat>
  <Paragraphs>94</Paragraphs>
  <Slides>16</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Calibri</vt:lpstr>
      <vt:lpstr>Calibri Light</vt:lpstr>
      <vt:lpstr>Arial</vt:lpstr>
      <vt:lpstr>Kantoorthema</vt:lpstr>
      <vt:lpstr>Welkom mijn naam is Conny Verkerk</vt:lpstr>
      <vt:lpstr>  Safety doesn`t happen by accident </vt:lpstr>
      <vt:lpstr>       </vt:lpstr>
      <vt:lpstr> Stikstof &amp; PFAS</vt:lpstr>
      <vt:lpstr>(Schijn) VEILIGHEID</vt:lpstr>
      <vt:lpstr>Wat is veiligheid ?</vt:lpstr>
      <vt:lpstr>R I &amp; E </vt:lpstr>
      <vt:lpstr>ARBO wetgeving </vt:lpstr>
      <vt:lpstr>Planning Opleiding en Training </vt:lpstr>
      <vt:lpstr>Ongevallen </vt:lpstr>
      <vt:lpstr>Hoe hoog legt u de lat ? </vt:lpstr>
      <vt:lpstr>Rekensom</vt:lpstr>
      <vt:lpstr>Schijnveiligheid </vt:lpstr>
      <vt:lpstr>Moraal : </vt:lpstr>
      <vt:lpstr>Bedankt voor uw aandacht </vt:lpstr>
      <vt:lpstr>Conny Verkerk  DGA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Medicover veiligheidstrainingen</dc:title>
  <dc:creator>Marc Tempel</dc:creator>
  <cp:lastModifiedBy>Microsoft Office-gebruiker</cp:lastModifiedBy>
  <cp:revision>51</cp:revision>
  <dcterms:created xsi:type="dcterms:W3CDTF">2016-02-15T08:15:34Z</dcterms:created>
  <dcterms:modified xsi:type="dcterms:W3CDTF">2018-01-01T00:05:36Z</dcterms:modified>
</cp:coreProperties>
</file>