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0" r:id="rId5"/>
    <p:sldId id="257" r:id="rId6"/>
    <p:sldId id="261" r:id="rId7"/>
    <p:sldId id="262" r:id="rId8"/>
    <p:sldId id="264" r:id="rId9"/>
    <p:sldId id="266" r:id="rId10"/>
    <p:sldId id="267" r:id="rId11"/>
    <p:sldId id="268" r:id="rId12"/>
    <p:sldId id="269" r:id="rId13"/>
    <p:sldId id="265"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78162" autoAdjust="0"/>
  </p:normalViewPr>
  <p:slideViewPr>
    <p:cSldViewPr snapToGrid="0">
      <p:cViewPr varScale="1">
        <p:scale>
          <a:sx n="101" d="100"/>
          <a:sy n="101" d="100"/>
        </p:scale>
        <p:origin x="4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7B196-358E-4901-B86A-D2980FB4BF92}" type="datetimeFigureOut">
              <a:rPr lang="nl-NL" smtClean="0"/>
              <a:t>06-10-20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863C1-507A-43F0-ABDA-13AB441E463C}" type="slidenum">
              <a:rPr lang="nl-NL" smtClean="0"/>
              <a:t>‹nr.›</a:t>
            </a:fld>
            <a:endParaRPr lang="nl-NL"/>
          </a:p>
        </p:txBody>
      </p:sp>
    </p:spTree>
    <p:extLst>
      <p:ext uri="{BB962C8B-B14F-4D97-AF65-F5344CB8AC3E}">
        <p14:creationId xmlns:p14="http://schemas.microsoft.com/office/powerpoint/2010/main" val="366947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leven sinds medio maart dit jaar in een </a:t>
            </a:r>
            <a:r>
              <a:rPr lang="nl-NL" b="1" u="sng" dirty="0"/>
              <a:t>nieuwe realiteit</a:t>
            </a:r>
            <a:r>
              <a:rPr lang="nl-NL" dirty="0"/>
              <a:t>…</a:t>
            </a:r>
          </a:p>
          <a:p>
            <a:r>
              <a:rPr lang="nl-NL" dirty="0"/>
              <a:t>Ondernemen in deze nieuwe wereld heeft grote gevolgen (denk aan online </a:t>
            </a:r>
            <a:r>
              <a:rPr lang="nl-NL" dirty="0" err="1"/>
              <a:t>vs</a:t>
            </a:r>
            <a:r>
              <a:rPr lang="nl-NL" dirty="0"/>
              <a:t> offline, afhankelijkheden in de </a:t>
            </a:r>
            <a:r>
              <a:rPr lang="nl-NL" dirty="0" err="1"/>
              <a:t>supplychain</a:t>
            </a:r>
            <a:r>
              <a:rPr lang="nl-NL" dirty="0"/>
              <a:t>, ICT infrastructuur </a:t>
            </a:r>
            <a:r>
              <a:rPr lang="nl-NL" dirty="0" err="1"/>
              <a:t>etc</a:t>
            </a:r>
            <a:r>
              <a:rPr lang="nl-NL" dirty="0"/>
              <a:t> </a:t>
            </a:r>
            <a:r>
              <a:rPr lang="nl-NL" dirty="0" err="1"/>
              <a:t>etc</a:t>
            </a:r>
            <a:r>
              <a:rPr lang="nl-NL" dirty="0"/>
              <a:t>). En dat betekent als ondernemer dat je meer en meer borden draaiende moet houden. </a:t>
            </a:r>
          </a:p>
          <a:p>
            <a:r>
              <a:rPr lang="nl-NL" dirty="0"/>
              <a:t>Maar als ondernemer wil je verder. Sterker nog: voor sommige bedrijven (</a:t>
            </a:r>
            <a:r>
              <a:rPr lang="nl-NL" dirty="0" err="1"/>
              <a:t>techbedrijven</a:t>
            </a:r>
            <a:r>
              <a:rPr lang="nl-NL" dirty="0"/>
              <a:t>) is de groei alleen maar versneld en voor andere bedrijven, die het huis op orde hadden of inmiddels hebben, komen er allerlei lekkere snoepjes langs… en het huis van de buurman komt maar één keer te koop.</a:t>
            </a:r>
          </a:p>
        </p:txBody>
      </p:sp>
      <p:sp>
        <p:nvSpPr>
          <p:cNvPr id="4" name="Tijdelijke aanduiding voor dianummer 3"/>
          <p:cNvSpPr>
            <a:spLocks noGrp="1"/>
          </p:cNvSpPr>
          <p:nvPr>
            <p:ph type="sldNum" sz="quarter" idx="5"/>
          </p:nvPr>
        </p:nvSpPr>
        <p:spPr/>
        <p:txBody>
          <a:bodyPr/>
          <a:lstStyle/>
          <a:p>
            <a:fld id="{143863C1-507A-43F0-ABDA-13AB441E463C}" type="slidenum">
              <a:rPr lang="nl-NL" smtClean="0"/>
              <a:t>2</a:t>
            </a:fld>
            <a:endParaRPr lang="nl-NL"/>
          </a:p>
        </p:txBody>
      </p:sp>
    </p:spTree>
    <p:extLst>
      <p:ext uri="{BB962C8B-B14F-4D97-AF65-F5344CB8AC3E}">
        <p14:creationId xmlns:p14="http://schemas.microsoft.com/office/powerpoint/2010/main" val="243343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Stelling: elke </a:t>
            </a:r>
            <a:r>
              <a:rPr lang="nl-NL" b="1" u="sng" dirty="0"/>
              <a:t>gezonde </a:t>
            </a:r>
            <a:r>
              <a:rPr lang="nl-NL" dirty="0"/>
              <a:t>onderneming is financierbaar</a:t>
            </a:r>
          </a:p>
          <a:p>
            <a:r>
              <a:rPr lang="nl-NL" dirty="0"/>
              <a:t>Maar het omgekeerde is ook waar: </a:t>
            </a:r>
          </a:p>
          <a:p>
            <a:r>
              <a:rPr lang="nl-NL" dirty="0"/>
              <a:t>Als je onderneming niet financierbaar is, dan is er of:</a:t>
            </a:r>
          </a:p>
          <a:p>
            <a:pPr marL="228600" indent="-228600">
              <a:buAutoNum type="arabicParenR"/>
            </a:pPr>
            <a:r>
              <a:rPr lang="nl-NL" dirty="0"/>
              <a:t>Geen gezonde business case</a:t>
            </a:r>
          </a:p>
          <a:p>
            <a:pPr marL="228600" indent="-228600">
              <a:buAutoNum type="arabicParenR"/>
            </a:pPr>
            <a:r>
              <a:rPr lang="nl-NL" dirty="0"/>
              <a:t>Heb je het als ondernemer niet goed uitgelegd</a:t>
            </a:r>
          </a:p>
        </p:txBody>
      </p:sp>
      <p:sp>
        <p:nvSpPr>
          <p:cNvPr id="4" name="Tijdelijke aanduiding voor dianummer 3"/>
          <p:cNvSpPr>
            <a:spLocks noGrp="1"/>
          </p:cNvSpPr>
          <p:nvPr>
            <p:ph type="sldNum" sz="quarter" idx="5"/>
          </p:nvPr>
        </p:nvSpPr>
        <p:spPr/>
        <p:txBody>
          <a:bodyPr/>
          <a:lstStyle/>
          <a:p>
            <a:fld id="{143863C1-507A-43F0-ABDA-13AB441E463C}" type="slidenum">
              <a:rPr lang="nl-NL" smtClean="0"/>
              <a:t>3</a:t>
            </a:fld>
            <a:endParaRPr lang="nl-NL"/>
          </a:p>
        </p:txBody>
      </p:sp>
    </p:spTree>
    <p:extLst>
      <p:ext uri="{BB962C8B-B14F-4D97-AF65-F5344CB8AC3E}">
        <p14:creationId xmlns:p14="http://schemas.microsoft.com/office/powerpoint/2010/main" val="14723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en ondertitel">
    <p:spTree>
      <p:nvGrpSpPr>
        <p:cNvPr id="1" name=""/>
        <p:cNvGrpSpPr/>
        <p:nvPr/>
      </p:nvGrpSpPr>
      <p:grpSpPr>
        <a:xfrm>
          <a:off x="0" y="0"/>
          <a:ext cx="0" cy="0"/>
          <a:chOff x="0" y="0"/>
          <a:chExt cx="0" cy="0"/>
        </a:xfrm>
      </p:grpSpPr>
      <p:sp>
        <p:nvSpPr>
          <p:cNvPr id="11" name="Shape 11"/>
          <p:cNvSpPr>
            <a:spLocks noGrp="1"/>
          </p:cNvSpPr>
          <p:nvPr>
            <p:ph type="title"/>
          </p:nvPr>
        </p:nvSpPr>
        <p:spPr>
          <a:xfrm>
            <a:off x="1190625" y="1151930"/>
            <a:ext cx="9810750" cy="2321719"/>
          </a:xfrm>
          <a:prstGeom prst="rect">
            <a:avLst/>
          </a:prstGeom>
        </p:spPr>
        <p:txBody>
          <a:bodyPr anchor="b"/>
          <a:lstStyle/>
          <a:p>
            <a:r>
              <a:t>Titeltekst</a:t>
            </a:r>
          </a:p>
        </p:txBody>
      </p:sp>
      <p:sp>
        <p:nvSpPr>
          <p:cNvPr id="12" name="Shape 12"/>
          <p:cNvSpPr>
            <a:spLocks noGrp="1"/>
          </p:cNvSpPr>
          <p:nvPr>
            <p:ph type="body" sz="quarter" idx="1"/>
          </p:nvPr>
        </p:nvSpPr>
        <p:spPr>
          <a:xfrm>
            <a:off x="1190625" y="3545086"/>
            <a:ext cx="9810750"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Shape 13"/>
          <p:cNvSpPr>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‹nr.›</a:t>
            </a:fld>
            <a:endParaRPr/>
          </a:p>
        </p:txBody>
      </p:sp>
    </p:spTree>
    <p:extLst>
      <p:ext uri="{BB962C8B-B14F-4D97-AF65-F5344CB8AC3E}">
        <p14:creationId xmlns:p14="http://schemas.microsoft.com/office/powerpoint/2010/main" val="360465931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190625" y="4473773"/>
            <a:ext cx="9810750" cy="362215"/>
          </a:xfrm>
          <a:prstGeom prst="rect">
            <a:avLst/>
          </a:prstGeom>
        </p:spPr>
        <p:txBody>
          <a:bodyPr anchor="t">
            <a:spAutoFit/>
          </a:bodyPr>
          <a:lstStyle>
            <a:lvl1pPr marL="0" indent="0" algn="ctr">
              <a:spcBef>
                <a:spcPts val="0"/>
              </a:spcBef>
              <a:buSzTx/>
              <a:buNone/>
              <a:defRPr sz="1687" i="1"/>
            </a:lvl1pPr>
          </a:lstStyle>
          <a:p>
            <a:r>
              <a:t>–Johnny Appleseed</a:t>
            </a:r>
          </a:p>
        </p:txBody>
      </p:sp>
      <p:sp>
        <p:nvSpPr>
          <p:cNvPr id="94" name="Shape 94"/>
          <p:cNvSpPr>
            <a:spLocks noGrp="1"/>
          </p:cNvSpPr>
          <p:nvPr>
            <p:ph type="body" sz="quarter" idx="14"/>
          </p:nvPr>
        </p:nvSpPr>
        <p:spPr>
          <a:xfrm>
            <a:off x="1190625" y="2979431"/>
            <a:ext cx="9810750" cy="470513"/>
          </a:xfrm>
          <a:prstGeom prst="rect">
            <a:avLst/>
          </a:prstGeom>
        </p:spPr>
        <p:txBody>
          <a:bodyPr>
            <a:spAutoFit/>
          </a:bodyPr>
          <a:lstStyle>
            <a:lvl1pPr marL="0" indent="0" algn="ctr">
              <a:spcBef>
                <a:spcPts val="0"/>
              </a:spcBef>
              <a:buSzTx/>
              <a:buNone/>
              <a:defRPr sz="2391">
                <a:latin typeface="+mn-lt"/>
                <a:ea typeface="+mn-ea"/>
                <a:cs typeface="+mn-cs"/>
                <a:sym typeface="Helvetica Neue Medium"/>
              </a:defRPr>
            </a:lvl1pPr>
          </a:lstStyle>
          <a:p>
            <a:r>
              <a:t>"Typ hier een citaat." </a:t>
            </a:r>
          </a:p>
        </p:txBody>
      </p:sp>
      <p:sp>
        <p:nvSpPr>
          <p:cNvPr id="95" name="Shape 95"/>
          <p:cNvSpPr>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61873555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83067254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0047254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horizontaal">
    <p:spTree>
      <p:nvGrpSpPr>
        <p:cNvPr id="1" name=""/>
        <p:cNvGrpSpPr/>
        <p:nvPr/>
      </p:nvGrpSpPr>
      <p:grpSpPr>
        <a:xfrm>
          <a:off x="0" y="0"/>
          <a:ext cx="0" cy="0"/>
          <a:chOff x="0" y="0"/>
          <a:chExt cx="0" cy="0"/>
        </a:xfrm>
      </p:grpSpPr>
      <p:sp>
        <p:nvSpPr>
          <p:cNvPr id="20" name="Shape 20"/>
          <p:cNvSpPr>
            <a:spLocks noGrp="1"/>
          </p:cNvSpPr>
          <p:nvPr>
            <p:ph type="pic" idx="13"/>
          </p:nvPr>
        </p:nvSpPr>
        <p:spPr>
          <a:xfrm>
            <a:off x="1524000" y="473273"/>
            <a:ext cx="9144000" cy="4152305"/>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190625" y="4723805"/>
            <a:ext cx="9810750" cy="1000125"/>
          </a:xfrm>
          <a:prstGeom prst="rect">
            <a:avLst/>
          </a:prstGeom>
        </p:spPr>
        <p:txBody>
          <a:bodyPr anchor="b"/>
          <a:lstStyle/>
          <a:p>
            <a:r>
              <a:t>Titeltekst</a:t>
            </a:r>
          </a:p>
        </p:txBody>
      </p:sp>
      <p:sp>
        <p:nvSpPr>
          <p:cNvPr id="22" name="Shape 22"/>
          <p:cNvSpPr>
            <a:spLocks noGrp="1"/>
          </p:cNvSpPr>
          <p:nvPr>
            <p:ph type="body" sz="quarter" idx="1"/>
          </p:nvPr>
        </p:nvSpPr>
        <p:spPr>
          <a:xfrm>
            <a:off x="1190625" y="5732859"/>
            <a:ext cx="9810750"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3" name="Shape 23"/>
          <p:cNvSpPr>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9288028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 midden">
    <p:spTree>
      <p:nvGrpSpPr>
        <p:cNvPr id="1" name=""/>
        <p:cNvGrpSpPr/>
        <p:nvPr/>
      </p:nvGrpSpPr>
      <p:grpSpPr>
        <a:xfrm>
          <a:off x="0" y="0"/>
          <a:ext cx="0" cy="0"/>
          <a:chOff x="0" y="0"/>
          <a:chExt cx="0" cy="0"/>
        </a:xfrm>
      </p:grpSpPr>
      <p:sp>
        <p:nvSpPr>
          <p:cNvPr id="30" name="Shape 30"/>
          <p:cNvSpPr>
            <a:spLocks noGrp="1"/>
          </p:cNvSpPr>
          <p:nvPr>
            <p:ph type="title"/>
          </p:nvPr>
        </p:nvSpPr>
        <p:spPr>
          <a:xfrm>
            <a:off x="1190625" y="2268141"/>
            <a:ext cx="9810750" cy="2321719"/>
          </a:xfrm>
          <a:prstGeom prst="rect">
            <a:avLst/>
          </a:prstGeom>
        </p:spPr>
        <p:txBody>
          <a:bodyPr/>
          <a:lstStyle/>
          <a:p>
            <a:r>
              <a:t>Titeltekst</a:t>
            </a:r>
          </a:p>
        </p:txBody>
      </p:sp>
      <p:sp>
        <p:nvSpPr>
          <p:cNvPr id="31" name="Shape 31"/>
          <p:cNvSpPr>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88566866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298406" y="446484"/>
            <a:ext cx="5000625" cy="5777508"/>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892969" y="446484"/>
            <a:ext cx="5000625" cy="2803922"/>
          </a:xfrm>
          <a:prstGeom prst="rect">
            <a:avLst/>
          </a:prstGeom>
        </p:spPr>
        <p:txBody>
          <a:bodyPr anchor="b"/>
          <a:lstStyle>
            <a:lvl1pPr>
              <a:defRPr sz="4219"/>
            </a:lvl1pPr>
          </a:lstStyle>
          <a:p>
            <a:r>
              <a:t>Titeltekst</a:t>
            </a:r>
          </a:p>
        </p:txBody>
      </p:sp>
      <p:sp>
        <p:nvSpPr>
          <p:cNvPr id="40" name="Shape 40"/>
          <p:cNvSpPr>
            <a:spLocks noGrp="1"/>
          </p:cNvSpPr>
          <p:nvPr>
            <p:ph type="body" sz="quarter" idx="1"/>
          </p:nvPr>
        </p:nvSpPr>
        <p:spPr>
          <a:xfrm>
            <a:off x="892969" y="3321844"/>
            <a:ext cx="5000625" cy="2893219"/>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1" name="Shape 41"/>
          <p:cNvSpPr>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53070009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 boven">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Titeltekst</a:t>
            </a:r>
          </a:p>
        </p:txBody>
      </p:sp>
      <p:sp>
        <p:nvSpPr>
          <p:cNvPr id="49" name="Shape 49"/>
          <p:cNvSpPr>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18027474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Titeltekst</a:t>
            </a:r>
          </a:p>
        </p:txBody>
      </p:sp>
      <p:sp>
        <p:nvSpPr>
          <p:cNvPr id="57" name="Shape 57"/>
          <p:cNvSpPr>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8" name="Shape 58"/>
          <p:cNvSpPr>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04037475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298406" y="1821656"/>
            <a:ext cx="5000625" cy="4420195"/>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Titeltekst</a:t>
            </a:r>
          </a:p>
        </p:txBody>
      </p:sp>
      <p:sp>
        <p:nvSpPr>
          <p:cNvPr id="67" name="Shape 67"/>
          <p:cNvSpPr>
            <a:spLocks noGrp="1"/>
          </p:cNvSpPr>
          <p:nvPr>
            <p:ph type="body" sz="half" idx="1"/>
          </p:nvPr>
        </p:nvSpPr>
        <p:spPr>
          <a:xfrm>
            <a:off x="892969" y="182165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8" name="Shape 68"/>
          <p:cNvSpPr>
            <a:spLocks noGrp="1"/>
          </p:cNvSpPr>
          <p:nvPr>
            <p:ph type="sldNum" sz="quarter" idx="2"/>
          </p:nvPr>
        </p:nvSpPr>
        <p:spPr>
          <a:xfrm>
            <a:off x="5933329" y="6536531"/>
            <a:ext cx="367088" cy="275717"/>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‹nr.›</a:t>
            </a:fld>
            <a:endParaRPr/>
          </a:p>
        </p:txBody>
      </p:sp>
    </p:spTree>
    <p:extLst>
      <p:ext uri="{BB962C8B-B14F-4D97-AF65-F5344CB8AC3E}">
        <p14:creationId xmlns:p14="http://schemas.microsoft.com/office/powerpoint/2010/main" val="80866099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75" name="Shape 75"/>
          <p:cNvSpPr>
            <a:spLocks noGrp="1"/>
          </p:cNvSpPr>
          <p:nvPr>
            <p:ph type="body" idx="1"/>
          </p:nvPr>
        </p:nvSpPr>
        <p:spPr>
          <a:xfrm>
            <a:off x="892969" y="892969"/>
            <a:ext cx="10406063" cy="5072063"/>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6" name="Shape 76"/>
          <p:cNvSpPr>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85292140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298406" y="3580805"/>
            <a:ext cx="5000625" cy="2652117"/>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298406" y="625078"/>
            <a:ext cx="5000625" cy="2652117"/>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892969" y="625078"/>
            <a:ext cx="5000625" cy="5607844"/>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10206320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92969" y="178594"/>
            <a:ext cx="10406063" cy="1518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Titeltekst</a:t>
            </a:r>
          </a:p>
        </p:txBody>
      </p:sp>
      <p:sp>
        <p:nvSpPr>
          <p:cNvPr id="3" name="Shape 3"/>
          <p:cNvSpPr>
            <a:spLocks noGrp="1"/>
          </p:cNvSpPr>
          <p:nvPr>
            <p:ph type="body" idx="1"/>
          </p:nvPr>
        </p:nvSpPr>
        <p:spPr>
          <a:xfrm>
            <a:off x="892969" y="1821656"/>
            <a:ext cx="10406063" cy="44201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Shape 4"/>
          <p:cNvSpPr>
            <a:spLocks noGrp="1"/>
          </p:cNvSpPr>
          <p:nvPr>
            <p:ph type="sldNum" sz="quarter" idx="2"/>
          </p:nvPr>
        </p:nvSpPr>
        <p:spPr>
          <a:xfrm>
            <a:off x="5933329" y="6536531"/>
            <a:ext cx="367088" cy="275717"/>
          </a:xfrm>
          <a:prstGeom prst="rect">
            <a:avLst/>
          </a:prstGeom>
          <a:ln w="12700">
            <a:miter lim="400000"/>
          </a:ln>
        </p:spPr>
        <p:txBody>
          <a:bodyPr wrap="none" lIns="50800" tIns="50800" rIns="50800" bIns="50800">
            <a:spAutoFit/>
          </a:bodyPr>
          <a:lstStyle>
            <a:lvl1pPr>
              <a:defRPr sz="1125" b="0">
                <a:latin typeface="Helvetica Neue Light"/>
                <a:ea typeface="Helvetica Neue Light"/>
                <a:cs typeface="Helvetica Neue Light"/>
                <a:sym typeface="Helvetica Neue Light"/>
              </a:defRPr>
            </a:lvl1pPr>
          </a:lstStyle>
          <a:p>
            <a:fld id="{86CB4B4D-7CA3-9044-876B-883B54F8677D}" type="slidenum">
              <a:t>‹nr.›</a:t>
            </a:fld>
            <a:endParaRPr/>
          </a:p>
        </p:txBody>
      </p:sp>
    </p:spTree>
    <p:extLst>
      <p:ext uri="{BB962C8B-B14F-4D97-AF65-F5344CB8AC3E}">
        <p14:creationId xmlns:p14="http://schemas.microsoft.com/office/powerpoint/2010/main" val="391724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p:titleStyle>
    <p:bodyStyle>
      <a:lvl1pPr marL="31252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1pPr>
      <a:lvl2pPr marL="62505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2pPr>
      <a:lvl3pPr marL="93758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3pPr>
      <a:lvl4pPr marL="125011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4pPr>
      <a:lvl5pPr marL="1562640"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1pPr>
      <a:lvl2pPr marL="0" marR="0" indent="1607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2pPr>
      <a:lvl3pPr marL="0" marR="0" indent="321457"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3pPr>
      <a:lvl4pPr marL="0" marR="0" indent="482186"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4pPr>
      <a:lvl5pPr marL="0" marR="0" indent="642915"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5pPr>
      <a:lvl6pPr marL="0" marR="0" indent="803643"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6pPr>
      <a:lvl7pPr marL="0" marR="0" indent="964372"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7pPr>
      <a:lvl8pPr marL="0" marR="0" indent="1125101"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8pPr>
      <a:lvl9pPr marL="0" marR="0" indent="12858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0" y="-11825"/>
            <a:ext cx="12191999" cy="6881650"/>
          </a:xfrm>
          <a:prstGeom prst="rect">
            <a:avLst/>
          </a:prstGeom>
          <a:solidFill>
            <a:srgbClr val="7B7B7A"/>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28" name="Shape 128"/>
          <p:cNvSpPr/>
          <p:nvPr/>
        </p:nvSpPr>
        <p:spPr>
          <a:xfrm>
            <a:off x="369276" y="305598"/>
            <a:ext cx="8440615" cy="4160896"/>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29" name="Shape 129"/>
          <p:cNvSpPr/>
          <p:nvPr/>
        </p:nvSpPr>
        <p:spPr>
          <a:xfrm>
            <a:off x="8098458" y="3710023"/>
            <a:ext cx="3782003" cy="2102593"/>
          </a:xfrm>
          <a:prstGeom prst="rect">
            <a:avLst/>
          </a:prstGeom>
          <a:solidFill>
            <a:srgbClr val="90BE20"/>
          </a:solidFill>
          <a:ln w="101600">
            <a:solidFill>
              <a:srgbClr val="FFFFFF"/>
            </a:solidFill>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0" name="Shape 130"/>
          <p:cNvSpPr>
            <a:spLocks noGrp="1"/>
          </p:cNvSpPr>
          <p:nvPr>
            <p:ph type="ctrTitle"/>
          </p:nvPr>
        </p:nvSpPr>
        <p:spPr>
          <a:xfrm>
            <a:off x="677006" y="441290"/>
            <a:ext cx="7825153" cy="785906"/>
          </a:xfrm>
          <a:prstGeom prst="rect">
            <a:avLst/>
          </a:prstGeom>
        </p:spPr>
        <p:txBody>
          <a:bodyPr anchor="t">
            <a:normAutofit/>
          </a:bodyPr>
          <a:lstStyle>
            <a:lvl1pPr algn="l" defTabSz="438150">
              <a:defRPr sz="6000" b="1">
                <a:solidFill>
                  <a:srgbClr val="90BE21"/>
                </a:solidFill>
                <a:latin typeface="Calibri"/>
                <a:ea typeface="Calibri"/>
                <a:cs typeface="Calibri"/>
                <a:sym typeface="Calibri"/>
              </a:defRPr>
            </a:lvl1pPr>
          </a:lstStyle>
          <a:p>
            <a:pPr algn="ctr"/>
            <a:r>
              <a:rPr lang="nl-NL" sz="4000" dirty="0">
                <a:solidFill>
                  <a:schemeClr val="tx2"/>
                </a:solidFill>
              </a:rPr>
              <a:t>Bedrijfsfinanciering in coronatijd</a:t>
            </a:r>
          </a:p>
        </p:txBody>
      </p:sp>
      <p:sp>
        <p:nvSpPr>
          <p:cNvPr id="131" name="Shape 131"/>
          <p:cNvSpPr>
            <a:spLocks noGrp="1"/>
          </p:cNvSpPr>
          <p:nvPr>
            <p:ph type="subTitle" sz="quarter" idx="1"/>
          </p:nvPr>
        </p:nvSpPr>
        <p:spPr>
          <a:xfrm>
            <a:off x="8164639" y="3832770"/>
            <a:ext cx="3782002" cy="2028645"/>
          </a:xfrm>
          <a:prstGeom prst="rect">
            <a:avLst/>
          </a:prstGeom>
        </p:spPr>
        <p:txBody>
          <a:bodyPr>
            <a:normAutofit fontScale="70000" lnSpcReduction="20000"/>
          </a:bodyPr>
          <a:lstStyle>
            <a:lvl1pPr algn="r">
              <a:defRPr sz="5300" b="1">
                <a:solidFill>
                  <a:srgbClr val="FFFFFF"/>
                </a:solidFill>
                <a:latin typeface="Calibri"/>
                <a:ea typeface="Calibri"/>
                <a:cs typeface="Calibri"/>
                <a:sym typeface="Calibri"/>
              </a:defRPr>
            </a:lvl1pPr>
          </a:lstStyle>
          <a:p>
            <a:pPr algn="ctr"/>
            <a:r>
              <a:rPr lang="nl-NL" dirty="0"/>
              <a:t>Directies &amp; Entrepreneurs Association</a:t>
            </a:r>
          </a:p>
          <a:p>
            <a:pPr algn="ctr"/>
            <a:r>
              <a:rPr lang="nl-NL" dirty="0"/>
              <a:t>5 oktober 2020</a:t>
            </a:r>
          </a:p>
        </p:txBody>
      </p:sp>
      <p:sp>
        <p:nvSpPr>
          <p:cNvPr id="132" name="Shape 132"/>
          <p:cNvSpPr/>
          <p:nvPr/>
        </p:nvSpPr>
        <p:spPr>
          <a:xfrm>
            <a:off x="0" y="6070687"/>
            <a:ext cx="12191999" cy="787313"/>
          </a:xfrm>
          <a:prstGeom prst="rect">
            <a:avLst/>
          </a:prstGeom>
          <a:solidFill>
            <a:srgbClr val="90BE20"/>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3" name="Shape 133"/>
          <p:cNvSpPr/>
          <p:nvPr/>
        </p:nvSpPr>
        <p:spPr>
          <a:xfrm>
            <a:off x="0" y="6067653"/>
            <a:ext cx="2482558" cy="789051"/>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pic>
        <p:nvPicPr>
          <p:cNvPr id="2" name="Afbeelding 1">
            <a:extLst>
              <a:ext uri="{FF2B5EF4-FFF2-40B4-BE49-F238E27FC236}">
                <a16:creationId xmlns:a16="http://schemas.microsoft.com/office/drawing/2014/main" id="{8C8767AB-9181-4F38-9863-DF42A68179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915" b="22764"/>
          <a:stretch/>
        </p:blipFill>
        <p:spPr>
          <a:xfrm>
            <a:off x="369117" y="6073412"/>
            <a:ext cx="1943706" cy="787313"/>
          </a:xfrm>
          <a:prstGeom prst="rect">
            <a:avLst/>
          </a:prstGeom>
        </p:spPr>
      </p:pic>
      <p:sp>
        <p:nvSpPr>
          <p:cNvPr id="12" name="Shape 130">
            <a:extLst>
              <a:ext uri="{FF2B5EF4-FFF2-40B4-BE49-F238E27FC236}">
                <a16:creationId xmlns:a16="http://schemas.microsoft.com/office/drawing/2014/main" id="{EC18523B-B343-492D-AE35-7F76E0B1832E}"/>
              </a:ext>
            </a:extLst>
          </p:cNvPr>
          <p:cNvSpPr txBox="1">
            <a:spLocks/>
          </p:cNvSpPr>
          <p:nvPr/>
        </p:nvSpPr>
        <p:spPr>
          <a:xfrm>
            <a:off x="967151" y="1544732"/>
            <a:ext cx="7244862" cy="203625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7200" kern="0" dirty="0">
                <a:solidFill>
                  <a:schemeClr val="tx2"/>
                </a:solidFill>
              </a:rPr>
              <a:t>Levenselixer in bizarre tijden</a:t>
            </a:r>
          </a:p>
        </p:txBody>
      </p:sp>
    </p:spTree>
    <p:extLst>
      <p:ext uri="{BB962C8B-B14F-4D97-AF65-F5344CB8AC3E}">
        <p14:creationId xmlns:p14="http://schemas.microsoft.com/office/powerpoint/2010/main" val="402007412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0" y="-11825"/>
            <a:ext cx="12191999" cy="6881650"/>
          </a:xfrm>
          <a:prstGeom prst="rect">
            <a:avLst/>
          </a:prstGeom>
          <a:solidFill>
            <a:srgbClr val="7B7B7A"/>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28" name="Shape 128"/>
          <p:cNvSpPr/>
          <p:nvPr/>
        </p:nvSpPr>
        <p:spPr>
          <a:xfrm>
            <a:off x="360485" y="298938"/>
            <a:ext cx="11473961" cy="5460024"/>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2" name="Shape 132"/>
          <p:cNvSpPr/>
          <p:nvPr/>
        </p:nvSpPr>
        <p:spPr>
          <a:xfrm>
            <a:off x="0" y="6070687"/>
            <a:ext cx="12191999" cy="787313"/>
          </a:xfrm>
          <a:prstGeom prst="rect">
            <a:avLst/>
          </a:prstGeom>
          <a:solidFill>
            <a:srgbClr val="90BE20"/>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3" name="Shape 133"/>
          <p:cNvSpPr/>
          <p:nvPr/>
        </p:nvSpPr>
        <p:spPr>
          <a:xfrm>
            <a:off x="10049608" y="6058862"/>
            <a:ext cx="2171983" cy="799138"/>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pic>
        <p:nvPicPr>
          <p:cNvPr id="3" name="Afbeelding 2">
            <a:extLst>
              <a:ext uri="{FF2B5EF4-FFF2-40B4-BE49-F238E27FC236}">
                <a16:creationId xmlns:a16="http://schemas.microsoft.com/office/drawing/2014/main" id="{C80BE4C1-CED5-4E29-AF3F-9554CB534A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915" b="22764"/>
          <a:stretch/>
        </p:blipFill>
        <p:spPr>
          <a:xfrm>
            <a:off x="10163746" y="6058862"/>
            <a:ext cx="1943706" cy="787313"/>
          </a:xfrm>
          <a:prstGeom prst="rect">
            <a:avLst/>
          </a:prstGeom>
        </p:spPr>
      </p:pic>
      <p:pic>
        <p:nvPicPr>
          <p:cNvPr id="6" name="Afbeelding 5">
            <a:extLst>
              <a:ext uri="{FF2B5EF4-FFF2-40B4-BE49-F238E27FC236}">
                <a16:creationId xmlns:a16="http://schemas.microsoft.com/office/drawing/2014/main" id="{06AFF9F3-C1C4-4F0E-9B14-8C2674EEC25A}"/>
              </a:ext>
            </a:extLst>
          </p:cNvPr>
          <p:cNvPicPr>
            <a:picLocks noChangeAspect="1"/>
          </p:cNvPicPr>
          <p:nvPr/>
        </p:nvPicPr>
        <p:blipFill>
          <a:blip r:embed="rId3"/>
          <a:stretch>
            <a:fillRect/>
          </a:stretch>
        </p:blipFill>
        <p:spPr>
          <a:xfrm>
            <a:off x="720537" y="597082"/>
            <a:ext cx="4790706" cy="4790706"/>
          </a:xfrm>
          <a:prstGeom prst="rect">
            <a:avLst/>
          </a:prstGeom>
        </p:spPr>
      </p:pic>
      <p:sp>
        <p:nvSpPr>
          <p:cNvPr id="12" name="Shape 130">
            <a:extLst>
              <a:ext uri="{FF2B5EF4-FFF2-40B4-BE49-F238E27FC236}">
                <a16:creationId xmlns:a16="http://schemas.microsoft.com/office/drawing/2014/main" id="{3A8FB162-8A2D-4018-9392-19125DBAD7C0}"/>
              </a:ext>
            </a:extLst>
          </p:cNvPr>
          <p:cNvSpPr txBox="1">
            <a:spLocks/>
          </p:cNvSpPr>
          <p:nvPr/>
        </p:nvSpPr>
        <p:spPr>
          <a:xfrm>
            <a:off x="6369260" y="559608"/>
            <a:ext cx="4607168" cy="5716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800" kern="0" dirty="0">
                <a:solidFill>
                  <a:schemeClr val="tx2"/>
                </a:solidFill>
              </a:rPr>
              <a:t>Tenslotte:</a:t>
            </a:r>
          </a:p>
        </p:txBody>
      </p:sp>
      <p:sp>
        <p:nvSpPr>
          <p:cNvPr id="13" name="Shape 130">
            <a:extLst>
              <a:ext uri="{FF2B5EF4-FFF2-40B4-BE49-F238E27FC236}">
                <a16:creationId xmlns:a16="http://schemas.microsoft.com/office/drawing/2014/main" id="{F1E6BA28-408D-4E72-B468-9928168CE752}"/>
              </a:ext>
            </a:extLst>
          </p:cNvPr>
          <p:cNvSpPr txBox="1">
            <a:spLocks/>
          </p:cNvSpPr>
          <p:nvPr/>
        </p:nvSpPr>
        <p:spPr>
          <a:xfrm>
            <a:off x="6162641" y="1123257"/>
            <a:ext cx="5020407" cy="5716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Financieren betekent keuzen maken</a:t>
            </a:r>
          </a:p>
        </p:txBody>
      </p:sp>
      <p:sp>
        <p:nvSpPr>
          <p:cNvPr id="14" name="Shape 130">
            <a:extLst>
              <a:ext uri="{FF2B5EF4-FFF2-40B4-BE49-F238E27FC236}">
                <a16:creationId xmlns:a16="http://schemas.microsoft.com/office/drawing/2014/main" id="{3B930D64-5CD7-4C33-89D6-B80477C39203}"/>
              </a:ext>
            </a:extLst>
          </p:cNvPr>
          <p:cNvSpPr txBox="1">
            <a:spLocks/>
          </p:cNvSpPr>
          <p:nvPr/>
        </p:nvSpPr>
        <p:spPr>
          <a:xfrm>
            <a:off x="6293224" y="1694871"/>
            <a:ext cx="5020407" cy="12251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Vraagt om inzicht in zowel de harde als de zachte kant van de bedrijfsontwikkeling</a:t>
            </a:r>
          </a:p>
        </p:txBody>
      </p:sp>
      <p:sp>
        <p:nvSpPr>
          <p:cNvPr id="15" name="Shape 130">
            <a:extLst>
              <a:ext uri="{FF2B5EF4-FFF2-40B4-BE49-F238E27FC236}">
                <a16:creationId xmlns:a16="http://schemas.microsoft.com/office/drawing/2014/main" id="{CD376B36-90DA-43A5-8E08-944BCDEF6EC5}"/>
              </a:ext>
            </a:extLst>
          </p:cNvPr>
          <p:cNvSpPr txBox="1">
            <a:spLocks/>
          </p:cNvSpPr>
          <p:nvPr/>
        </p:nvSpPr>
        <p:spPr>
          <a:xfrm>
            <a:off x="6293224" y="3219911"/>
            <a:ext cx="5152293" cy="8489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Elke financier gaat jou persoonlijk ‘de maat nemen’</a:t>
            </a:r>
          </a:p>
        </p:txBody>
      </p:sp>
      <p:sp>
        <p:nvSpPr>
          <p:cNvPr id="16" name="Shape 130">
            <a:extLst>
              <a:ext uri="{FF2B5EF4-FFF2-40B4-BE49-F238E27FC236}">
                <a16:creationId xmlns:a16="http://schemas.microsoft.com/office/drawing/2014/main" id="{DD4F2800-8609-4917-B8E4-55DE69AB4F32}"/>
              </a:ext>
            </a:extLst>
          </p:cNvPr>
          <p:cNvSpPr txBox="1">
            <a:spLocks/>
          </p:cNvSpPr>
          <p:nvPr/>
        </p:nvSpPr>
        <p:spPr>
          <a:xfrm>
            <a:off x="6118503" y="4368787"/>
            <a:ext cx="5538291" cy="8489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Maar als alle zaken op orde zijn, is ook in coronatijd een financiering goed mogelijk</a:t>
            </a:r>
          </a:p>
        </p:txBody>
      </p:sp>
    </p:spTree>
    <p:extLst>
      <p:ext uri="{BB962C8B-B14F-4D97-AF65-F5344CB8AC3E}">
        <p14:creationId xmlns:p14="http://schemas.microsoft.com/office/powerpoint/2010/main" val="2613777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0" y="-11825"/>
            <a:ext cx="12191999" cy="6881650"/>
          </a:xfrm>
          <a:prstGeom prst="rect">
            <a:avLst/>
          </a:prstGeom>
          <a:solidFill>
            <a:srgbClr val="7B7B7A"/>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28" name="Shape 128"/>
          <p:cNvSpPr/>
          <p:nvPr/>
        </p:nvSpPr>
        <p:spPr>
          <a:xfrm>
            <a:off x="360485" y="298938"/>
            <a:ext cx="11473961" cy="5460024"/>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0" name="Shape 130"/>
          <p:cNvSpPr>
            <a:spLocks noGrp="1"/>
          </p:cNvSpPr>
          <p:nvPr>
            <p:ph type="ctrTitle"/>
          </p:nvPr>
        </p:nvSpPr>
        <p:spPr>
          <a:xfrm>
            <a:off x="6175946" y="499462"/>
            <a:ext cx="5373401" cy="1269483"/>
          </a:xfrm>
          <a:prstGeom prst="rect">
            <a:avLst/>
          </a:prstGeom>
        </p:spPr>
        <p:txBody>
          <a:bodyPr anchor="t">
            <a:noAutofit/>
          </a:bodyPr>
          <a:lstStyle>
            <a:lvl1pPr algn="l" defTabSz="438150">
              <a:defRPr sz="6000" b="1">
                <a:solidFill>
                  <a:srgbClr val="90BE21"/>
                </a:solidFill>
                <a:latin typeface="Calibri"/>
                <a:ea typeface="Calibri"/>
                <a:cs typeface="Calibri"/>
                <a:sym typeface="Calibri"/>
              </a:defRPr>
            </a:lvl1pPr>
          </a:lstStyle>
          <a:p>
            <a:pPr algn="ctr"/>
            <a:r>
              <a:rPr lang="nl-NL" sz="2800" dirty="0">
                <a:solidFill>
                  <a:schemeClr val="tx2"/>
                </a:solidFill>
              </a:rPr>
              <a:t>Over elk van de onderwerpen hiernaast kunnen we samen uren van gedachten wisselen</a:t>
            </a:r>
          </a:p>
        </p:txBody>
      </p:sp>
      <p:sp>
        <p:nvSpPr>
          <p:cNvPr id="132" name="Shape 132"/>
          <p:cNvSpPr/>
          <p:nvPr/>
        </p:nvSpPr>
        <p:spPr>
          <a:xfrm>
            <a:off x="0" y="6070687"/>
            <a:ext cx="12191999" cy="787313"/>
          </a:xfrm>
          <a:prstGeom prst="rect">
            <a:avLst/>
          </a:prstGeom>
          <a:solidFill>
            <a:srgbClr val="90BE20"/>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3" name="Shape 133"/>
          <p:cNvSpPr/>
          <p:nvPr/>
        </p:nvSpPr>
        <p:spPr>
          <a:xfrm>
            <a:off x="10049608" y="6058862"/>
            <a:ext cx="2171983" cy="799138"/>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pic>
        <p:nvPicPr>
          <p:cNvPr id="3" name="Afbeelding 2">
            <a:extLst>
              <a:ext uri="{FF2B5EF4-FFF2-40B4-BE49-F238E27FC236}">
                <a16:creationId xmlns:a16="http://schemas.microsoft.com/office/drawing/2014/main" id="{C80BE4C1-CED5-4E29-AF3F-9554CB534A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915" b="22764"/>
          <a:stretch/>
        </p:blipFill>
        <p:spPr>
          <a:xfrm>
            <a:off x="10163746" y="6058862"/>
            <a:ext cx="1943706" cy="787313"/>
          </a:xfrm>
          <a:prstGeom prst="rect">
            <a:avLst/>
          </a:prstGeom>
        </p:spPr>
      </p:pic>
      <p:pic>
        <p:nvPicPr>
          <p:cNvPr id="6" name="Afbeelding 5">
            <a:extLst>
              <a:ext uri="{FF2B5EF4-FFF2-40B4-BE49-F238E27FC236}">
                <a16:creationId xmlns:a16="http://schemas.microsoft.com/office/drawing/2014/main" id="{A62D2156-74F0-4934-990A-57E32B155BF1}"/>
              </a:ext>
            </a:extLst>
          </p:cNvPr>
          <p:cNvPicPr>
            <a:picLocks noChangeAspect="1"/>
          </p:cNvPicPr>
          <p:nvPr/>
        </p:nvPicPr>
        <p:blipFill rotWithShape="1">
          <a:blip r:embed="rId4">
            <a:extLst>
              <a:ext uri="{28A0092B-C50C-407E-A947-70E740481C1C}">
                <a14:useLocalDpi xmlns:a14="http://schemas.microsoft.com/office/drawing/2010/main" val="0"/>
              </a:ext>
            </a:extLst>
          </a:blip>
          <a:srcRect l="4060" t="7051" r="3504" b="5257"/>
          <a:stretch/>
        </p:blipFill>
        <p:spPr>
          <a:xfrm>
            <a:off x="804661" y="633045"/>
            <a:ext cx="5051016" cy="4791809"/>
          </a:xfrm>
          <a:prstGeom prst="rect">
            <a:avLst/>
          </a:prstGeom>
        </p:spPr>
      </p:pic>
      <p:sp>
        <p:nvSpPr>
          <p:cNvPr id="17" name="Shape 130">
            <a:extLst>
              <a:ext uri="{FF2B5EF4-FFF2-40B4-BE49-F238E27FC236}">
                <a16:creationId xmlns:a16="http://schemas.microsoft.com/office/drawing/2014/main" id="{28407651-FCB2-41E1-9477-59F2A580C3B1}"/>
              </a:ext>
            </a:extLst>
          </p:cNvPr>
          <p:cNvSpPr txBox="1">
            <a:spLocks/>
          </p:cNvSpPr>
          <p:nvPr/>
        </p:nvSpPr>
        <p:spPr>
          <a:xfrm>
            <a:off x="6559063" y="2199041"/>
            <a:ext cx="4607168" cy="97498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En geen van die discussies zou overbodig zijn!</a:t>
            </a:r>
          </a:p>
        </p:txBody>
      </p:sp>
      <p:sp>
        <p:nvSpPr>
          <p:cNvPr id="7" name="Shape 130">
            <a:extLst>
              <a:ext uri="{FF2B5EF4-FFF2-40B4-BE49-F238E27FC236}">
                <a16:creationId xmlns:a16="http://schemas.microsoft.com/office/drawing/2014/main" id="{E416A038-BA6A-4933-92CA-A4F6963B8618}"/>
              </a:ext>
            </a:extLst>
          </p:cNvPr>
          <p:cNvSpPr txBox="1">
            <a:spLocks/>
          </p:cNvSpPr>
          <p:nvPr/>
        </p:nvSpPr>
        <p:spPr>
          <a:xfrm>
            <a:off x="6559063" y="3473926"/>
            <a:ext cx="4607168" cy="9749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Het geeft maar aan in wat voor bizarre tijden we leven</a:t>
            </a:r>
          </a:p>
        </p:txBody>
      </p:sp>
      <p:sp>
        <p:nvSpPr>
          <p:cNvPr id="8" name="Shape 130">
            <a:extLst>
              <a:ext uri="{FF2B5EF4-FFF2-40B4-BE49-F238E27FC236}">
                <a16:creationId xmlns:a16="http://schemas.microsoft.com/office/drawing/2014/main" id="{D2D40696-96D1-40D6-B312-865AE3E8776F}"/>
              </a:ext>
            </a:extLst>
          </p:cNvPr>
          <p:cNvSpPr txBox="1">
            <a:spLocks/>
          </p:cNvSpPr>
          <p:nvPr/>
        </p:nvSpPr>
        <p:spPr>
          <a:xfrm>
            <a:off x="6559063" y="4748811"/>
            <a:ext cx="4607168" cy="97498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Maar vanavond beperk ik mij tot financieren en financieringen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7"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0" y="-11825"/>
            <a:ext cx="12191999" cy="6881650"/>
          </a:xfrm>
          <a:prstGeom prst="rect">
            <a:avLst/>
          </a:prstGeom>
          <a:solidFill>
            <a:srgbClr val="7B7B7A"/>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28" name="Shape 128"/>
          <p:cNvSpPr/>
          <p:nvPr/>
        </p:nvSpPr>
        <p:spPr>
          <a:xfrm>
            <a:off x="360485" y="298938"/>
            <a:ext cx="11473961" cy="5460024"/>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2" name="Shape 132"/>
          <p:cNvSpPr/>
          <p:nvPr/>
        </p:nvSpPr>
        <p:spPr>
          <a:xfrm>
            <a:off x="0" y="6070687"/>
            <a:ext cx="12191999" cy="787313"/>
          </a:xfrm>
          <a:prstGeom prst="rect">
            <a:avLst/>
          </a:prstGeom>
          <a:solidFill>
            <a:srgbClr val="90BE20"/>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3" name="Shape 133"/>
          <p:cNvSpPr/>
          <p:nvPr/>
        </p:nvSpPr>
        <p:spPr>
          <a:xfrm>
            <a:off x="10049608" y="6058862"/>
            <a:ext cx="2171983" cy="799138"/>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pic>
        <p:nvPicPr>
          <p:cNvPr id="3" name="Afbeelding 2">
            <a:extLst>
              <a:ext uri="{FF2B5EF4-FFF2-40B4-BE49-F238E27FC236}">
                <a16:creationId xmlns:a16="http://schemas.microsoft.com/office/drawing/2014/main" id="{C80BE4C1-CED5-4E29-AF3F-9554CB534A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915" b="22764"/>
          <a:stretch/>
        </p:blipFill>
        <p:spPr>
          <a:xfrm>
            <a:off x="10163746" y="6058862"/>
            <a:ext cx="1943706" cy="787313"/>
          </a:xfrm>
          <a:prstGeom prst="rect">
            <a:avLst/>
          </a:prstGeom>
        </p:spPr>
      </p:pic>
      <p:pic>
        <p:nvPicPr>
          <p:cNvPr id="1026" name="Picture 2" descr="Toekomstperspectief: docent of de gladiolen | Het Leids Kwartiertje">
            <a:extLst>
              <a:ext uri="{FF2B5EF4-FFF2-40B4-BE49-F238E27FC236}">
                <a16:creationId xmlns:a16="http://schemas.microsoft.com/office/drawing/2014/main" id="{3DA21569-7DC7-4490-AF8D-45B2C4DDD2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4044" b="12984"/>
          <a:stretch/>
        </p:blipFill>
        <p:spPr bwMode="auto">
          <a:xfrm>
            <a:off x="726141" y="621226"/>
            <a:ext cx="4482353" cy="4815447"/>
          </a:xfrm>
          <a:prstGeom prst="rect">
            <a:avLst/>
          </a:prstGeom>
          <a:noFill/>
          <a:extLst>
            <a:ext uri="{909E8E84-426E-40DD-AFC4-6F175D3DCCD1}">
              <a14:hiddenFill xmlns:a14="http://schemas.microsoft.com/office/drawing/2010/main">
                <a:solidFill>
                  <a:srgbClr val="FFFFFF"/>
                </a:solidFill>
              </a14:hiddenFill>
            </a:ext>
          </a:extLst>
        </p:spPr>
      </p:pic>
      <p:sp>
        <p:nvSpPr>
          <p:cNvPr id="11" name="Shape 130">
            <a:extLst>
              <a:ext uri="{FF2B5EF4-FFF2-40B4-BE49-F238E27FC236}">
                <a16:creationId xmlns:a16="http://schemas.microsoft.com/office/drawing/2014/main" id="{98056AD4-A6A9-46A1-B8F1-14BF94F741BE}"/>
              </a:ext>
            </a:extLst>
          </p:cNvPr>
          <p:cNvSpPr txBox="1">
            <a:spLocks/>
          </p:cNvSpPr>
          <p:nvPr/>
        </p:nvSpPr>
        <p:spPr>
          <a:xfrm>
            <a:off x="6217886" y="656551"/>
            <a:ext cx="4607168" cy="9033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800" kern="0" dirty="0">
                <a:solidFill>
                  <a:schemeClr val="tx2"/>
                </a:solidFill>
              </a:rPr>
              <a:t>In zware tijden kent ‘financieren’ een tweedeling</a:t>
            </a:r>
          </a:p>
        </p:txBody>
      </p:sp>
      <p:sp>
        <p:nvSpPr>
          <p:cNvPr id="5" name="Shape 130">
            <a:extLst>
              <a:ext uri="{FF2B5EF4-FFF2-40B4-BE49-F238E27FC236}">
                <a16:creationId xmlns:a16="http://schemas.microsoft.com/office/drawing/2014/main" id="{4361C40E-0A51-4556-89D8-6E8724BB37D1}"/>
              </a:ext>
            </a:extLst>
          </p:cNvPr>
          <p:cNvSpPr txBox="1">
            <a:spLocks/>
          </p:cNvSpPr>
          <p:nvPr/>
        </p:nvSpPr>
        <p:spPr>
          <a:xfrm>
            <a:off x="6217886" y="1859758"/>
            <a:ext cx="4607168" cy="84897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Bedrijven met </a:t>
            </a:r>
          </a:p>
          <a:p>
            <a:pPr algn="ctr"/>
            <a:r>
              <a:rPr lang="nl-NL" sz="2400" kern="0" dirty="0">
                <a:solidFill>
                  <a:schemeClr val="tx2"/>
                </a:solidFill>
              </a:rPr>
              <a:t>toekomstperspectief</a:t>
            </a:r>
          </a:p>
        </p:txBody>
      </p:sp>
      <p:sp>
        <p:nvSpPr>
          <p:cNvPr id="6" name="Shape 130">
            <a:extLst>
              <a:ext uri="{FF2B5EF4-FFF2-40B4-BE49-F238E27FC236}">
                <a16:creationId xmlns:a16="http://schemas.microsoft.com/office/drawing/2014/main" id="{F1614B5D-504D-46AB-A5F9-D11BC252232C}"/>
              </a:ext>
            </a:extLst>
          </p:cNvPr>
          <p:cNvSpPr txBox="1">
            <a:spLocks/>
          </p:cNvSpPr>
          <p:nvPr/>
        </p:nvSpPr>
        <p:spPr>
          <a:xfrm>
            <a:off x="6217886" y="3019497"/>
            <a:ext cx="4607168" cy="85025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Bedrijven zonder  toekomstperspectief</a:t>
            </a:r>
          </a:p>
        </p:txBody>
      </p:sp>
      <p:sp>
        <p:nvSpPr>
          <p:cNvPr id="7" name="Shape 130">
            <a:extLst>
              <a:ext uri="{FF2B5EF4-FFF2-40B4-BE49-F238E27FC236}">
                <a16:creationId xmlns:a16="http://schemas.microsoft.com/office/drawing/2014/main" id="{21C6FC86-A018-47E8-9B01-A31A6490499F}"/>
              </a:ext>
            </a:extLst>
          </p:cNvPr>
          <p:cNvSpPr txBox="1">
            <a:spLocks/>
          </p:cNvSpPr>
          <p:nvPr/>
        </p:nvSpPr>
        <p:spPr>
          <a:xfrm>
            <a:off x="6096000" y="4169651"/>
            <a:ext cx="4729054" cy="12221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Voor bedrijven zonder </a:t>
            </a:r>
          </a:p>
          <a:p>
            <a:pPr algn="ctr"/>
            <a:r>
              <a:rPr lang="nl-NL" sz="2400" kern="0" dirty="0">
                <a:solidFill>
                  <a:schemeClr val="tx2"/>
                </a:solidFill>
              </a:rPr>
              <a:t>toekomstperspectief is financieren geen begaanbare optie</a:t>
            </a:r>
          </a:p>
        </p:txBody>
      </p:sp>
    </p:spTree>
    <p:extLst>
      <p:ext uri="{BB962C8B-B14F-4D97-AF65-F5344CB8AC3E}">
        <p14:creationId xmlns:p14="http://schemas.microsoft.com/office/powerpoint/2010/main" val="8747459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0" y="-11825"/>
            <a:ext cx="12191999" cy="6881650"/>
          </a:xfrm>
          <a:prstGeom prst="rect">
            <a:avLst/>
          </a:prstGeom>
          <a:solidFill>
            <a:srgbClr val="7B7B7A"/>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28" name="Shape 128"/>
          <p:cNvSpPr/>
          <p:nvPr/>
        </p:nvSpPr>
        <p:spPr>
          <a:xfrm>
            <a:off x="360485" y="298938"/>
            <a:ext cx="11473961" cy="5460024"/>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2" name="Shape 132"/>
          <p:cNvSpPr/>
          <p:nvPr/>
        </p:nvSpPr>
        <p:spPr>
          <a:xfrm>
            <a:off x="0" y="6070687"/>
            <a:ext cx="12191999" cy="787313"/>
          </a:xfrm>
          <a:prstGeom prst="rect">
            <a:avLst/>
          </a:prstGeom>
          <a:solidFill>
            <a:srgbClr val="90BE20"/>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3" name="Shape 133"/>
          <p:cNvSpPr/>
          <p:nvPr/>
        </p:nvSpPr>
        <p:spPr>
          <a:xfrm>
            <a:off x="10049608" y="6058862"/>
            <a:ext cx="2171983" cy="799138"/>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pic>
        <p:nvPicPr>
          <p:cNvPr id="3" name="Afbeelding 2">
            <a:extLst>
              <a:ext uri="{FF2B5EF4-FFF2-40B4-BE49-F238E27FC236}">
                <a16:creationId xmlns:a16="http://schemas.microsoft.com/office/drawing/2014/main" id="{C80BE4C1-CED5-4E29-AF3F-9554CB534A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915" b="22764"/>
          <a:stretch/>
        </p:blipFill>
        <p:spPr>
          <a:xfrm>
            <a:off x="10163746" y="6058862"/>
            <a:ext cx="1943706" cy="787313"/>
          </a:xfrm>
          <a:prstGeom prst="rect">
            <a:avLst/>
          </a:prstGeom>
        </p:spPr>
      </p:pic>
      <p:sp>
        <p:nvSpPr>
          <p:cNvPr id="5" name="Shape 130">
            <a:extLst>
              <a:ext uri="{FF2B5EF4-FFF2-40B4-BE49-F238E27FC236}">
                <a16:creationId xmlns:a16="http://schemas.microsoft.com/office/drawing/2014/main" id="{EE5E3657-30B7-41CA-8B56-9B80FD380C1C}"/>
              </a:ext>
            </a:extLst>
          </p:cNvPr>
          <p:cNvSpPr txBox="1">
            <a:spLocks/>
          </p:cNvSpPr>
          <p:nvPr/>
        </p:nvSpPr>
        <p:spPr>
          <a:xfrm>
            <a:off x="6217886" y="656551"/>
            <a:ext cx="4607168" cy="9033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800" kern="0" dirty="0">
                <a:solidFill>
                  <a:schemeClr val="tx2"/>
                </a:solidFill>
              </a:rPr>
              <a:t>Voor we de diepte in duiken, eerst even over de banken</a:t>
            </a:r>
          </a:p>
        </p:txBody>
      </p:sp>
      <p:sp>
        <p:nvSpPr>
          <p:cNvPr id="6" name="Shape 130">
            <a:extLst>
              <a:ext uri="{FF2B5EF4-FFF2-40B4-BE49-F238E27FC236}">
                <a16:creationId xmlns:a16="http://schemas.microsoft.com/office/drawing/2014/main" id="{A7BE1253-7D5C-4B6F-87CC-87F19FF72585}"/>
              </a:ext>
            </a:extLst>
          </p:cNvPr>
          <p:cNvSpPr txBox="1">
            <a:spLocks/>
          </p:cNvSpPr>
          <p:nvPr/>
        </p:nvSpPr>
        <p:spPr>
          <a:xfrm>
            <a:off x="6217886" y="1859758"/>
            <a:ext cx="4607168" cy="84897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Er is veel op hen gescholden in de afgelopen 10 jaar</a:t>
            </a:r>
          </a:p>
        </p:txBody>
      </p:sp>
      <p:sp>
        <p:nvSpPr>
          <p:cNvPr id="7" name="Shape 130">
            <a:extLst>
              <a:ext uri="{FF2B5EF4-FFF2-40B4-BE49-F238E27FC236}">
                <a16:creationId xmlns:a16="http://schemas.microsoft.com/office/drawing/2014/main" id="{33655C54-59A5-4CBC-A8FF-15B0DC390D2C}"/>
              </a:ext>
            </a:extLst>
          </p:cNvPr>
          <p:cNvSpPr txBox="1">
            <a:spLocks/>
          </p:cNvSpPr>
          <p:nvPr/>
        </p:nvSpPr>
        <p:spPr>
          <a:xfrm>
            <a:off x="6217886" y="3019497"/>
            <a:ext cx="4607168" cy="85025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Maar wij hebben ze </a:t>
            </a:r>
            <a:r>
              <a:rPr lang="nl-NL" sz="2400" kern="0" dirty="0" err="1">
                <a:solidFill>
                  <a:schemeClr val="tx2"/>
                </a:solidFill>
              </a:rPr>
              <a:t>zèlf</a:t>
            </a:r>
            <a:r>
              <a:rPr lang="nl-NL" sz="2400" kern="0" dirty="0">
                <a:solidFill>
                  <a:schemeClr val="tx2"/>
                </a:solidFill>
              </a:rPr>
              <a:t> - en terecht - aan de ketting gelegd</a:t>
            </a:r>
          </a:p>
        </p:txBody>
      </p:sp>
      <p:sp>
        <p:nvSpPr>
          <p:cNvPr id="8" name="Shape 130">
            <a:extLst>
              <a:ext uri="{FF2B5EF4-FFF2-40B4-BE49-F238E27FC236}">
                <a16:creationId xmlns:a16="http://schemas.microsoft.com/office/drawing/2014/main" id="{5EEB37C2-F644-491A-9391-2BEE3526AC26}"/>
              </a:ext>
            </a:extLst>
          </p:cNvPr>
          <p:cNvSpPr txBox="1">
            <a:spLocks/>
          </p:cNvSpPr>
          <p:nvPr/>
        </p:nvSpPr>
        <p:spPr>
          <a:xfrm>
            <a:off x="6096000" y="4169650"/>
            <a:ext cx="4729054" cy="125399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Hierdoor zijn zij nu zo sterk, dat zij klappen hebben opgevangen en nog steeds MKB-bedrijven financieren.</a:t>
            </a:r>
          </a:p>
        </p:txBody>
      </p:sp>
      <p:pic>
        <p:nvPicPr>
          <p:cNvPr id="2050" name="Picture 2" descr="Nederlandse banken doorstaan stresstest probleemloos">
            <a:extLst>
              <a:ext uri="{FF2B5EF4-FFF2-40B4-BE49-F238E27FC236}">
                <a16:creationId xmlns:a16="http://schemas.microsoft.com/office/drawing/2014/main" id="{69863CC7-2D61-4DEE-B880-1B3353B2F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040" y="1859758"/>
            <a:ext cx="5045293" cy="2309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8049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0" y="-11825"/>
            <a:ext cx="12191999" cy="6881650"/>
          </a:xfrm>
          <a:prstGeom prst="rect">
            <a:avLst/>
          </a:prstGeom>
          <a:solidFill>
            <a:srgbClr val="7B7B7A"/>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28" name="Shape 128"/>
          <p:cNvSpPr/>
          <p:nvPr/>
        </p:nvSpPr>
        <p:spPr>
          <a:xfrm>
            <a:off x="360485" y="298938"/>
            <a:ext cx="11473961" cy="5460024"/>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2" name="Shape 132"/>
          <p:cNvSpPr/>
          <p:nvPr/>
        </p:nvSpPr>
        <p:spPr>
          <a:xfrm>
            <a:off x="0" y="6070687"/>
            <a:ext cx="12191999" cy="787313"/>
          </a:xfrm>
          <a:prstGeom prst="rect">
            <a:avLst/>
          </a:prstGeom>
          <a:solidFill>
            <a:srgbClr val="90BE20"/>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3" name="Shape 133"/>
          <p:cNvSpPr/>
          <p:nvPr/>
        </p:nvSpPr>
        <p:spPr>
          <a:xfrm>
            <a:off x="10049608" y="6058862"/>
            <a:ext cx="2171983" cy="799138"/>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pic>
        <p:nvPicPr>
          <p:cNvPr id="3" name="Afbeelding 2">
            <a:extLst>
              <a:ext uri="{FF2B5EF4-FFF2-40B4-BE49-F238E27FC236}">
                <a16:creationId xmlns:a16="http://schemas.microsoft.com/office/drawing/2014/main" id="{C80BE4C1-CED5-4E29-AF3F-9554CB534A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915" b="22764"/>
          <a:stretch/>
        </p:blipFill>
        <p:spPr>
          <a:xfrm>
            <a:off x="10163746" y="6058862"/>
            <a:ext cx="1943706" cy="787313"/>
          </a:xfrm>
          <a:prstGeom prst="rect">
            <a:avLst/>
          </a:prstGeom>
        </p:spPr>
      </p:pic>
      <p:pic>
        <p:nvPicPr>
          <p:cNvPr id="3074" name="Picture 2" descr="Corona update 30 september: dringend advies tot dragen van mondkapjes -  gemeente Oisterwijk">
            <a:extLst>
              <a:ext uri="{FF2B5EF4-FFF2-40B4-BE49-F238E27FC236}">
                <a16:creationId xmlns:a16="http://schemas.microsoft.com/office/drawing/2014/main" id="{619C45F3-9A9A-4E44-8774-6F7B946227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642"/>
          <a:stretch/>
        </p:blipFill>
        <p:spPr bwMode="auto">
          <a:xfrm>
            <a:off x="641839" y="615462"/>
            <a:ext cx="5401197" cy="4853353"/>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30">
            <a:extLst>
              <a:ext uri="{FF2B5EF4-FFF2-40B4-BE49-F238E27FC236}">
                <a16:creationId xmlns:a16="http://schemas.microsoft.com/office/drawing/2014/main" id="{9415F20B-C21E-46E1-AFEA-94E01E6D3900}"/>
              </a:ext>
            </a:extLst>
          </p:cNvPr>
          <p:cNvSpPr txBox="1">
            <a:spLocks/>
          </p:cNvSpPr>
          <p:nvPr/>
        </p:nvSpPr>
        <p:spPr>
          <a:xfrm>
            <a:off x="6286868" y="656551"/>
            <a:ext cx="5263293" cy="9033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800" kern="0" dirty="0">
                <a:solidFill>
                  <a:schemeClr val="tx2"/>
                </a:solidFill>
              </a:rPr>
              <a:t>Wat is er in de coronacrisis op het gebied van financieren veranderd?</a:t>
            </a:r>
          </a:p>
        </p:txBody>
      </p:sp>
      <p:sp>
        <p:nvSpPr>
          <p:cNvPr id="9" name="Shape 130">
            <a:extLst>
              <a:ext uri="{FF2B5EF4-FFF2-40B4-BE49-F238E27FC236}">
                <a16:creationId xmlns:a16="http://schemas.microsoft.com/office/drawing/2014/main" id="{F7068EF5-985A-484F-9218-E177D61160FC}"/>
              </a:ext>
            </a:extLst>
          </p:cNvPr>
          <p:cNvSpPr txBox="1">
            <a:spLocks/>
          </p:cNvSpPr>
          <p:nvPr/>
        </p:nvSpPr>
        <p:spPr>
          <a:xfrm>
            <a:off x="6403521" y="1859758"/>
            <a:ext cx="5146640" cy="84897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Er is druk op de banken ontstaan om overbruggingsfinancieringen te regelen </a:t>
            </a:r>
          </a:p>
        </p:txBody>
      </p:sp>
      <p:sp>
        <p:nvSpPr>
          <p:cNvPr id="10" name="Shape 130">
            <a:extLst>
              <a:ext uri="{FF2B5EF4-FFF2-40B4-BE49-F238E27FC236}">
                <a16:creationId xmlns:a16="http://schemas.microsoft.com/office/drawing/2014/main" id="{88D52FB6-1821-4FC5-911D-9A0BFDE0A5A1}"/>
              </a:ext>
            </a:extLst>
          </p:cNvPr>
          <p:cNvSpPr txBox="1">
            <a:spLocks/>
          </p:cNvSpPr>
          <p:nvPr/>
        </p:nvSpPr>
        <p:spPr>
          <a:xfrm>
            <a:off x="6286868" y="3019497"/>
            <a:ext cx="5401197" cy="85025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Verder zijn werkkapitaal financieringen ‘via het systeem’ mogelijk geworden</a:t>
            </a:r>
          </a:p>
        </p:txBody>
      </p:sp>
      <p:sp>
        <p:nvSpPr>
          <p:cNvPr id="11" name="Shape 130">
            <a:extLst>
              <a:ext uri="{FF2B5EF4-FFF2-40B4-BE49-F238E27FC236}">
                <a16:creationId xmlns:a16="http://schemas.microsoft.com/office/drawing/2014/main" id="{4B4540DC-9A88-45A4-B66B-8B76161A853B}"/>
              </a:ext>
            </a:extLst>
          </p:cNvPr>
          <p:cNvSpPr txBox="1">
            <a:spLocks/>
          </p:cNvSpPr>
          <p:nvPr/>
        </p:nvSpPr>
        <p:spPr>
          <a:xfrm>
            <a:off x="6461377" y="4169651"/>
            <a:ext cx="5030928" cy="12221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Er is een duidelijke scheiding gemaakt tussen branches met perspectief en branches die het moeilijk hebben</a:t>
            </a:r>
          </a:p>
        </p:txBody>
      </p:sp>
      <p:sp>
        <p:nvSpPr>
          <p:cNvPr id="4" name="Tekstvak 3">
            <a:extLst>
              <a:ext uri="{FF2B5EF4-FFF2-40B4-BE49-F238E27FC236}">
                <a16:creationId xmlns:a16="http://schemas.microsoft.com/office/drawing/2014/main" id="{2CCB8E5F-A1FA-4C29-907E-CACC12409174}"/>
              </a:ext>
            </a:extLst>
          </p:cNvPr>
          <p:cNvSpPr txBox="1"/>
          <p:nvPr/>
        </p:nvSpPr>
        <p:spPr>
          <a:xfrm rot="20261745">
            <a:off x="1408049" y="2025304"/>
            <a:ext cx="9269974" cy="157992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2400" b="1" i="0" u="none" strike="noStrike" cap="none" spc="0" normalizeH="0" baseline="0" dirty="0">
                <a:ln>
                  <a:noFill/>
                </a:ln>
                <a:solidFill>
                  <a:srgbClr val="FF0000"/>
                </a:solidFill>
                <a:effectLst/>
                <a:uFillTx/>
                <a:latin typeface="Helvetica Neue"/>
                <a:ea typeface="Helvetica Neue"/>
                <a:cs typeface="Helvetica Neue"/>
                <a:sym typeface="Helvetica Neue"/>
              </a:rPr>
              <a:t>Vraag: De overheid verstrekt als onderdeel van het </a:t>
            </a:r>
          </a:p>
          <a:p>
            <a:pPr marL="0" marR="0" indent="0" algn="ctr" defTabSz="584200" rtl="0" fontAlgn="auto" latinLnBrk="0" hangingPunct="0">
              <a:lnSpc>
                <a:spcPct val="100000"/>
              </a:lnSpc>
              <a:spcBef>
                <a:spcPts val="0"/>
              </a:spcBef>
              <a:spcAft>
                <a:spcPts val="0"/>
              </a:spcAft>
              <a:buClrTx/>
              <a:buSzTx/>
              <a:buFontTx/>
              <a:buNone/>
              <a:tabLst/>
            </a:pPr>
            <a:r>
              <a:rPr kumimoji="0" lang="nl-NL" sz="2400" b="1" i="0" u="none" strike="noStrike" cap="none" spc="0" normalizeH="0" baseline="0" dirty="0">
                <a:ln>
                  <a:noFill/>
                </a:ln>
                <a:solidFill>
                  <a:srgbClr val="FF0000"/>
                </a:solidFill>
                <a:effectLst/>
                <a:uFillTx/>
                <a:latin typeface="Helvetica Neue"/>
                <a:ea typeface="Helvetica Neue"/>
                <a:cs typeface="Helvetica Neue"/>
                <a:sym typeface="Helvetica Neue"/>
              </a:rPr>
              <a:t>corona-pakket garantstellingen bij MKB-financieringen.</a:t>
            </a:r>
          </a:p>
          <a:p>
            <a:pPr marL="0" marR="0" indent="0" algn="ctr" defTabSz="584200" rtl="0" fontAlgn="auto" latinLnBrk="0" hangingPunct="0">
              <a:lnSpc>
                <a:spcPct val="100000"/>
              </a:lnSpc>
              <a:spcBef>
                <a:spcPts val="0"/>
              </a:spcBef>
              <a:spcAft>
                <a:spcPts val="0"/>
              </a:spcAft>
              <a:buClrTx/>
              <a:buSzTx/>
              <a:buFontTx/>
              <a:buNone/>
              <a:tabLst/>
            </a:pPr>
            <a:r>
              <a:rPr kumimoji="0" lang="nl-NL" sz="2400" b="1" i="0" u="none" strike="noStrike" cap="none" spc="0" normalizeH="0" baseline="0" dirty="0">
                <a:ln>
                  <a:noFill/>
                </a:ln>
                <a:solidFill>
                  <a:srgbClr val="FF0000"/>
                </a:solidFill>
                <a:effectLst/>
                <a:uFillTx/>
                <a:latin typeface="Helvetica Neue"/>
                <a:ea typeface="Helvetica Neue"/>
                <a:cs typeface="Helvetica Neue"/>
                <a:sym typeface="Helvetica Neue"/>
              </a:rPr>
              <a:t> Wat denken jullie: gaat het voor MKB-bedrijven gemakkelijker </a:t>
            </a:r>
          </a:p>
          <a:p>
            <a:pPr marL="0" marR="0" indent="0" algn="ctr" defTabSz="584200" rtl="0" fontAlgn="auto" latinLnBrk="0" hangingPunct="0">
              <a:lnSpc>
                <a:spcPct val="100000"/>
              </a:lnSpc>
              <a:spcBef>
                <a:spcPts val="0"/>
              </a:spcBef>
              <a:spcAft>
                <a:spcPts val="0"/>
              </a:spcAft>
              <a:buClrTx/>
              <a:buSzTx/>
              <a:buFontTx/>
              <a:buNone/>
              <a:tabLst/>
            </a:pPr>
            <a:r>
              <a:rPr kumimoji="0" lang="nl-NL" sz="2400" b="1" i="0" u="none" strike="noStrike" cap="none" spc="0" normalizeH="0" baseline="0" dirty="0">
                <a:ln>
                  <a:noFill/>
                </a:ln>
                <a:solidFill>
                  <a:srgbClr val="FF0000"/>
                </a:solidFill>
                <a:effectLst/>
                <a:uFillTx/>
                <a:latin typeface="Helvetica Neue"/>
                <a:ea typeface="Helvetica Neue"/>
                <a:cs typeface="Helvetica Neue"/>
                <a:sym typeface="Helvetica Neue"/>
              </a:rPr>
              <a:t>worden om bij banken financieringen los te krijgen of niet? </a:t>
            </a:r>
          </a:p>
        </p:txBody>
      </p:sp>
    </p:spTree>
    <p:extLst>
      <p:ext uri="{BB962C8B-B14F-4D97-AF65-F5344CB8AC3E}">
        <p14:creationId xmlns:p14="http://schemas.microsoft.com/office/powerpoint/2010/main" val="32760859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0" y="-11825"/>
            <a:ext cx="12191999" cy="6881650"/>
          </a:xfrm>
          <a:prstGeom prst="rect">
            <a:avLst/>
          </a:prstGeom>
          <a:solidFill>
            <a:srgbClr val="7B7B7A"/>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28" name="Shape 128"/>
          <p:cNvSpPr/>
          <p:nvPr/>
        </p:nvSpPr>
        <p:spPr>
          <a:xfrm>
            <a:off x="360485" y="298938"/>
            <a:ext cx="11473961" cy="5460024"/>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2" name="Shape 132"/>
          <p:cNvSpPr/>
          <p:nvPr/>
        </p:nvSpPr>
        <p:spPr>
          <a:xfrm>
            <a:off x="0" y="6070687"/>
            <a:ext cx="12191999" cy="787313"/>
          </a:xfrm>
          <a:prstGeom prst="rect">
            <a:avLst/>
          </a:prstGeom>
          <a:solidFill>
            <a:srgbClr val="90BE20"/>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3" name="Shape 133"/>
          <p:cNvSpPr/>
          <p:nvPr/>
        </p:nvSpPr>
        <p:spPr>
          <a:xfrm>
            <a:off x="10049608" y="6058862"/>
            <a:ext cx="2171983" cy="799138"/>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pic>
        <p:nvPicPr>
          <p:cNvPr id="3" name="Afbeelding 2">
            <a:extLst>
              <a:ext uri="{FF2B5EF4-FFF2-40B4-BE49-F238E27FC236}">
                <a16:creationId xmlns:a16="http://schemas.microsoft.com/office/drawing/2014/main" id="{C80BE4C1-CED5-4E29-AF3F-9554CB534A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915" b="22764"/>
          <a:stretch/>
        </p:blipFill>
        <p:spPr>
          <a:xfrm>
            <a:off x="10163746" y="6058862"/>
            <a:ext cx="1943706" cy="787313"/>
          </a:xfrm>
          <a:prstGeom prst="rect">
            <a:avLst/>
          </a:prstGeom>
        </p:spPr>
      </p:pic>
      <p:pic>
        <p:nvPicPr>
          <p:cNvPr id="6" name="Afbeelding 5">
            <a:extLst>
              <a:ext uri="{FF2B5EF4-FFF2-40B4-BE49-F238E27FC236}">
                <a16:creationId xmlns:a16="http://schemas.microsoft.com/office/drawing/2014/main" id="{F84B1465-8359-47A6-8A3D-9716C9F5D5E4}"/>
              </a:ext>
            </a:extLst>
          </p:cNvPr>
          <p:cNvPicPr>
            <a:picLocks noChangeAspect="1"/>
          </p:cNvPicPr>
          <p:nvPr/>
        </p:nvPicPr>
        <p:blipFill rotWithShape="1">
          <a:blip r:embed="rId3"/>
          <a:srcRect l="19360"/>
          <a:stretch/>
        </p:blipFill>
        <p:spPr>
          <a:xfrm>
            <a:off x="654776" y="1099038"/>
            <a:ext cx="5855269" cy="4066148"/>
          </a:xfrm>
          <a:prstGeom prst="rect">
            <a:avLst/>
          </a:prstGeom>
        </p:spPr>
      </p:pic>
      <p:sp>
        <p:nvSpPr>
          <p:cNvPr id="11" name="Shape 130">
            <a:extLst>
              <a:ext uri="{FF2B5EF4-FFF2-40B4-BE49-F238E27FC236}">
                <a16:creationId xmlns:a16="http://schemas.microsoft.com/office/drawing/2014/main" id="{EFEB3D27-7D29-4864-AE82-1088C176F2EF}"/>
              </a:ext>
            </a:extLst>
          </p:cNvPr>
          <p:cNvSpPr txBox="1">
            <a:spLocks/>
          </p:cNvSpPr>
          <p:nvPr/>
        </p:nvSpPr>
        <p:spPr>
          <a:xfrm>
            <a:off x="6930056" y="656551"/>
            <a:ext cx="4607168" cy="9033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800" kern="0" dirty="0">
                <a:solidFill>
                  <a:schemeClr val="tx2"/>
                </a:solidFill>
              </a:rPr>
              <a:t>Is er wel geld beschikbaar voor bedrijfsfinancieringen?</a:t>
            </a:r>
          </a:p>
        </p:txBody>
      </p:sp>
      <p:sp>
        <p:nvSpPr>
          <p:cNvPr id="12" name="Shape 130">
            <a:extLst>
              <a:ext uri="{FF2B5EF4-FFF2-40B4-BE49-F238E27FC236}">
                <a16:creationId xmlns:a16="http://schemas.microsoft.com/office/drawing/2014/main" id="{DA53B74B-94F5-4AB4-982A-88C800B63A99}"/>
              </a:ext>
            </a:extLst>
          </p:cNvPr>
          <p:cNvSpPr txBox="1">
            <a:spLocks/>
          </p:cNvSpPr>
          <p:nvPr/>
        </p:nvSpPr>
        <p:spPr>
          <a:xfrm>
            <a:off x="6673361" y="1859758"/>
            <a:ext cx="5020407" cy="10900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Jazeker!! Naast bancaire financiering is er veel geld beschikbaar (kom ik zo op terug)</a:t>
            </a:r>
          </a:p>
        </p:txBody>
      </p:sp>
      <p:sp>
        <p:nvSpPr>
          <p:cNvPr id="13" name="Shape 130">
            <a:extLst>
              <a:ext uri="{FF2B5EF4-FFF2-40B4-BE49-F238E27FC236}">
                <a16:creationId xmlns:a16="http://schemas.microsoft.com/office/drawing/2014/main" id="{C3095D6E-065E-4A22-A238-E8FE4FF0790B}"/>
              </a:ext>
            </a:extLst>
          </p:cNvPr>
          <p:cNvSpPr txBox="1">
            <a:spLocks/>
          </p:cNvSpPr>
          <p:nvPr/>
        </p:nvSpPr>
        <p:spPr>
          <a:xfrm>
            <a:off x="6680040" y="3302243"/>
            <a:ext cx="5020407" cy="85025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En we gaan een verschuiving zien naar meer samengestelde financieringen</a:t>
            </a:r>
          </a:p>
        </p:txBody>
      </p:sp>
      <p:sp>
        <p:nvSpPr>
          <p:cNvPr id="14" name="Shape 130">
            <a:extLst>
              <a:ext uri="{FF2B5EF4-FFF2-40B4-BE49-F238E27FC236}">
                <a16:creationId xmlns:a16="http://schemas.microsoft.com/office/drawing/2014/main" id="{200E5912-BA9D-454C-9437-F51BDEA729BF}"/>
              </a:ext>
            </a:extLst>
          </p:cNvPr>
          <p:cNvSpPr txBox="1">
            <a:spLocks/>
          </p:cNvSpPr>
          <p:nvPr/>
        </p:nvSpPr>
        <p:spPr>
          <a:xfrm>
            <a:off x="6614098" y="4504960"/>
            <a:ext cx="5152293" cy="8489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Gevolg hiervan is wel dat er gemiddeld een hogere rente moet worden betaald</a:t>
            </a:r>
          </a:p>
        </p:txBody>
      </p:sp>
    </p:spTree>
    <p:extLst>
      <p:ext uri="{BB962C8B-B14F-4D97-AF65-F5344CB8AC3E}">
        <p14:creationId xmlns:p14="http://schemas.microsoft.com/office/powerpoint/2010/main" val="1642250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0" y="-11825"/>
            <a:ext cx="12191999" cy="6881650"/>
          </a:xfrm>
          <a:prstGeom prst="rect">
            <a:avLst/>
          </a:prstGeom>
          <a:solidFill>
            <a:srgbClr val="7B7B7A"/>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28" name="Shape 128"/>
          <p:cNvSpPr/>
          <p:nvPr/>
        </p:nvSpPr>
        <p:spPr>
          <a:xfrm>
            <a:off x="360485" y="298938"/>
            <a:ext cx="11473961" cy="5460024"/>
          </a:xfrm>
          <a:prstGeom prst="rect">
            <a:avLst/>
          </a:prstGeom>
          <a:solidFill>
            <a:srgbClr val="FFFFFF"/>
          </a:solidFill>
          <a:ln w="12700">
            <a:miter lim="400000"/>
          </a:ln>
        </p:spPr>
        <p:txBody>
          <a:bodyPr lIns="35719" tIns="35719" rIns="35719" bIns="35719" anchor="ctr"/>
          <a:lstStyle/>
          <a:p>
            <a:pPr marL="2057400" lvl="4" indent="-228600">
              <a:lnSpc>
                <a:spcPct val="107000"/>
              </a:lnSpc>
              <a:spcAft>
                <a:spcPts val="800"/>
              </a:spcAft>
              <a:buFont typeface="+mj-lt"/>
              <a:buAutoNum type="alphaLcPeriod"/>
            </a:pPr>
            <a:r>
              <a:rPr lang="nl-NL" sz="1800">
                <a:effectLst/>
                <a:latin typeface="Calibri" panose="020F0502020204030204" pitchFamily="34" charset="0"/>
                <a:ea typeface="Times New Roman" panose="02020603050405020304" pitchFamily="18" charset="0"/>
                <a:cs typeface="Times New Roman" panose="02020603050405020304" pitchFamily="18" charset="0"/>
              </a:rPr>
              <a:t>Overnamefinanciering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2" name="Shape 132"/>
          <p:cNvSpPr/>
          <p:nvPr/>
        </p:nvSpPr>
        <p:spPr>
          <a:xfrm>
            <a:off x="0" y="6070687"/>
            <a:ext cx="12191999" cy="787313"/>
          </a:xfrm>
          <a:prstGeom prst="rect">
            <a:avLst/>
          </a:prstGeom>
          <a:solidFill>
            <a:srgbClr val="90BE20"/>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3" name="Shape 133"/>
          <p:cNvSpPr/>
          <p:nvPr/>
        </p:nvSpPr>
        <p:spPr>
          <a:xfrm>
            <a:off x="10049608" y="6058862"/>
            <a:ext cx="2171983" cy="799138"/>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pic>
        <p:nvPicPr>
          <p:cNvPr id="3" name="Afbeelding 2">
            <a:extLst>
              <a:ext uri="{FF2B5EF4-FFF2-40B4-BE49-F238E27FC236}">
                <a16:creationId xmlns:a16="http://schemas.microsoft.com/office/drawing/2014/main" id="{C80BE4C1-CED5-4E29-AF3F-9554CB534A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915" b="22764"/>
          <a:stretch/>
        </p:blipFill>
        <p:spPr>
          <a:xfrm>
            <a:off x="10163746" y="6058862"/>
            <a:ext cx="1943706" cy="787313"/>
          </a:xfrm>
          <a:prstGeom prst="rect">
            <a:avLst/>
          </a:prstGeom>
        </p:spPr>
      </p:pic>
      <p:pic>
        <p:nvPicPr>
          <p:cNvPr id="4" name="Afbeelding 3">
            <a:extLst>
              <a:ext uri="{FF2B5EF4-FFF2-40B4-BE49-F238E27FC236}">
                <a16:creationId xmlns:a16="http://schemas.microsoft.com/office/drawing/2014/main" id="{DB22E6D6-024E-4B25-B1FD-C003E7F54B10}"/>
              </a:ext>
            </a:extLst>
          </p:cNvPr>
          <p:cNvPicPr>
            <a:picLocks noChangeAspect="1"/>
          </p:cNvPicPr>
          <p:nvPr/>
        </p:nvPicPr>
        <p:blipFill>
          <a:blip r:embed="rId3"/>
          <a:stretch>
            <a:fillRect/>
          </a:stretch>
        </p:blipFill>
        <p:spPr>
          <a:xfrm>
            <a:off x="561643" y="440449"/>
            <a:ext cx="4323032" cy="2796737"/>
          </a:xfrm>
          <a:prstGeom prst="rect">
            <a:avLst/>
          </a:prstGeom>
        </p:spPr>
      </p:pic>
      <p:pic>
        <p:nvPicPr>
          <p:cNvPr id="6" name="Afbeelding 5">
            <a:extLst>
              <a:ext uri="{FF2B5EF4-FFF2-40B4-BE49-F238E27FC236}">
                <a16:creationId xmlns:a16="http://schemas.microsoft.com/office/drawing/2014/main" id="{03BCC7B2-39B3-4D96-BDE8-2A56DC0929B2}"/>
              </a:ext>
            </a:extLst>
          </p:cNvPr>
          <p:cNvPicPr>
            <a:picLocks noChangeAspect="1"/>
          </p:cNvPicPr>
          <p:nvPr/>
        </p:nvPicPr>
        <p:blipFill>
          <a:blip r:embed="rId4"/>
          <a:stretch>
            <a:fillRect/>
          </a:stretch>
        </p:blipFill>
        <p:spPr>
          <a:xfrm>
            <a:off x="7508483" y="2523869"/>
            <a:ext cx="4323032" cy="3207941"/>
          </a:xfrm>
          <a:prstGeom prst="rect">
            <a:avLst/>
          </a:prstGeom>
        </p:spPr>
      </p:pic>
      <p:pic>
        <p:nvPicPr>
          <p:cNvPr id="8" name="Afbeelding 7">
            <a:extLst>
              <a:ext uri="{FF2B5EF4-FFF2-40B4-BE49-F238E27FC236}">
                <a16:creationId xmlns:a16="http://schemas.microsoft.com/office/drawing/2014/main" id="{1D274C34-9375-40AF-8E45-8D988790B806}"/>
              </a:ext>
            </a:extLst>
          </p:cNvPr>
          <p:cNvPicPr>
            <a:picLocks noChangeAspect="1"/>
          </p:cNvPicPr>
          <p:nvPr/>
        </p:nvPicPr>
        <p:blipFill>
          <a:blip r:embed="rId5"/>
          <a:stretch>
            <a:fillRect/>
          </a:stretch>
        </p:blipFill>
        <p:spPr>
          <a:xfrm>
            <a:off x="1305141" y="3393049"/>
            <a:ext cx="3579534" cy="2288758"/>
          </a:xfrm>
          <a:prstGeom prst="rect">
            <a:avLst/>
          </a:prstGeom>
        </p:spPr>
      </p:pic>
      <p:pic>
        <p:nvPicPr>
          <p:cNvPr id="10" name="Afbeelding 9">
            <a:extLst>
              <a:ext uri="{FF2B5EF4-FFF2-40B4-BE49-F238E27FC236}">
                <a16:creationId xmlns:a16="http://schemas.microsoft.com/office/drawing/2014/main" id="{C760C3FF-D046-4DD2-A862-BF0DB9CB5B48}"/>
              </a:ext>
            </a:extLst>
          </p:cNvPr>
          <p:cNvPicPr>
            <a:picLocks noChangeAspect="1"/>
          </p:cNvPicPr>
          <p:nvPr/>
        </p:nvPicPr>
        <p:blipFill>
          <a:blip r:embed="rId6"/>
          <a:stretch>
            <a:fillRect/>
          </a:stretch>
        </p:blipFill>
        <p:spPr>
          <a:xfrm>
            <a:off x="7495656" y="353004"/>
            <a:ext cx="4335859" cy="2116800"/>
          </a:xfrm>
          <a:prstGeom prst="rect">
            <a:avLst/>
          </a:prstGeom>
        </p:spPr>
      </p:pic>
      <p:sp>
        <p:nvSpPr>
          <p:cNvPr id="15" name="Shape 130">
            <a:extLst>
              <a:ext uri="{FF2B5EF4-FFF2-40B4-BE49-F238E27FC236}">
                <a16:creationId xmlns:a16="http://schemas.microsoft.com/office/drawing/2014/main" id="{2201496A-3CE7-4991-B783-210F9C0F0B56}"/>
              </a:ext>
            </a:extLst>
          </p:cNvPr>
          <p:cNvSpPr txBox="1">
            <a:spLocks/>
          </p:cNvSpPr>
          <p:nvPr/>
        </p:nvSpPr>
        <p:spPr>
          <a:xfrm>
            <a:off x="4964958" y="521842"/>
            <a:ext cx="2463241" cy="513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800" kern="0" dirty="0">
                <a:solidFill>
                  <a:srgbClr val="FF0000"/>
                </a:solidFill>
              </a:rPr>
              <a:t>Het landschap</a:t>
            </a:r>
          </a:p>
        </p:txBody>
      </p:sp>
      <p:sp>
        <p:nvSpPr>
          <p:cNvPr id="16" name="Shape 130">
            <a:extLst>
              <a:ext uri="{FF2B5EF4-FFF2-40B4-BE49-F238E27FC236}">
                <a16:creationId xmlns:a16="http://schemas.microsoft.com/office/drawing/2014/main" id="{DA7F8F43-5419-4700-9D03-91AC3ECE40B4}"/>
              </a:ext>
            </a:extLst>
          </p:cNvPr>
          <p:cNvSpPr txBox="1">
            <a:spLocks/>
          </p:cNvSpPr>
          <p:nvPr/>
        </p:nvSpPr>
        <p:spPr>
          <a:xfrm>
            <a:off x="4958545" y="1335043"/>
            <a:ext cx="2463241" cy="90330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rgbClr val="FF0000"/>
                </a:solidFill>
              </a:rPr>
              <a:t>Werkkapitaal </a:t>
            </a:r>
            <a:r>
              <a:rPr lang="nl-NL" sz="2400" kern="0" dirty="0">
                <a:solidFill>
                  <a:schemeClr val="tx2"/>
                </a:solidFill>
              </a:rPr>
              <a:t>(asset </a:t>
            </a:r>
            <a:r>
              <a:rPr lang="nl-NL" sz="2400" kern="0" dirty="0" err="1">
                <a:solidFill>
                  <a:schemeClr val="tx2"/>
                </a:solidFill>
              </a:rPr>
              <a:t>based</a:t>
            </a:r>
            <a:r>
              <a:rPr lang="nl-NL" sz="2400" kern="0" dirty="0">
                <a:solidFill>
                  <a:schemeClr val="tx2"/>
                </a:solidFill>
              </a:rPr>
              <a:t>)</a:t>
            </a:r>
            <a:r>
              <a:rPr lang="nl-NL" sz="2400" kern="0" dirty="0">
                <a:solidFill>
                  <a:srgbClr val="FF0000"/>
                </a:solidFill>
              </a:rPr>
              <a:t>	</a:t>
            </a:r>
          </a:p>
        </p:txBody>
      </p:sp>
      <p:sp>
        <p:nvSpPr>
          <p:cNvPr id="17" name="Shape 130">
            <a:extLst>
              <a:ext uri="{FF2B5EF4-FFF2-40B4-BE49-F238E27FC236}">
                <a16:creationId xmlns:a16="http://schemas.microsoft.com/office/drawing/2014/main" id="{8C82847B-19AE-4D16-97BF-DB73684EF4D3}"/>
              </a:ext>
            </a:extLst>
          </p:cNvPr>
          <p:cNvSpPr txBox="1">
            <a:spLocks/>
          </p:cNvSpPr>
          <p:nvPr/>
        </p:nvSpPr>
        <p:spPr>
          <a:xfrm>
            <a:off x="4917356" y="2544696"/>
            <a:ext cx="2558446" cy="122537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rgbClr val="FF0000"/>
                </a:solidFill>
              </a:rPr>
              <a:t>Bedrijfsmiddelen </a:t>
            </a:r>
            <a:r>
              <a:rPr lang="nl-NL" sz="2400" kern="0" dirty="0">
                <a:solidFill>
                  <a:schemeClr val="tx2"/>
                </a:solidFill>
              </a:rPr>
              <a:t>(object/</a:t>
            </a:r>
            <a:r>
              <a:rPr lang="nl-NL" sz="2400" kern="0" dirty="0" err="1">
                <a:solidFill>
                  <a:schemeClr val="tx2"/>
                </a:solidFill>
              </a:rPr>
              <a:t>project-financiering</a:t>
            </a:r>
            <a:r>
              <a:rPr lang="nl-NL" sz="2400" kern="0" dirty="0">
                <a:solidFill>
                  <a:schemeClr val="tx2"/>
                </a:solidFill>
              </a:rPr>
              <a:t>)</a:t>
            </a:r>
          </a:p>
        </p:txBody>
      </p:sp>
      <p:sp>
        <p:nvSpPr>
          <p:cNvPr id="18" name="Shape 130">
            <a:extLst>
              <a:ext uri="{FF2B5EF4-FFF2-40B4-BE49-F238E27FC236}">
                <a16:creationId xmlns:a16="http://schemas.microsoft.com/office/drawing/2014/main" id="{67D90F4C-49A1-4FFF-ADF7-D50CA8875491}"/>
              </a:ext>
            </a:extLst>
          </p:cNvPr>
          <p:cNvSpPr txBox="1">
            <a:spLocks/>
          </p:cNvSpPr>
          <p:nvPr/>
        </p:nvSpPr>
        <p:spPr>
          <a:xfrm>
            <a:off x="4917356" y="4007561"/>
            <a:ext cx="2558446" cy="90122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rgbClr val="FF0000"/>
                </a:solidFill>
              </a:rPr>
              <a:t>Overname-financiering </a:t>
            </a:r>
          </a:p>
        </p:txBody>
      </p:sp>
      <p:sp>
        <p:nvSpPr>
          <p:cNvPr id="19" name="Shape 130">
            <a:extLst>
              <a:ext uri="{FF2B5EF4-FFF2-40B4-BE49-F238E27FC236}">
                <a16:creationId xmlns:a16="http://schemas.microsoft.com/office/drawing/2014/main" id="{AC4917DE-CC6C-4885-A9CB-82BD040D4CDA}"/>
              </a:ext>
            </a:extLst>
          </p:cNvPr>
          <p:cNvSpPr txBox="1">
            <a:spLocks/>
          </p:cNvSpPr>
          <p:nvPr/>
        </p:nvSpPr>
        <p:spPr>
          <a:xfrm>
            <a:off x="4910942" y="5018919"/>
            <a:ext cx="2558446" cy="59332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rgbClr val="FF0000"/>
                </a:solidFill>
              </a:rPr>
              <a:t>Private </a:t>
            </a:r>
            <a:r>
              <a:rPr lang="nl-NL" sz="2400" kern="0" dirty="0" err="1">
                <a:solidFill>
                  <a:srgbClr val="FF0000"/>
                </a:solidFill>
              </a:rPr>
              <a:t>equity</a:t>
            </a:r>
            <a:endParaRPr lang="nl-NL" sz="2400" kern="0" dirty="0">
              <a:solidFill>
                <a:srgbClr val="FF0000"/>
              </a:solidFill>
            </a:endParaRPr>
          </a:p>
        </p:txBody>
      </p:sp>
    </p:spTree>
    <p:extLst>
      <p:ext uri="{BB962C8B-B14F-4D97-AF65-F5344CB8AC3E}">
        <p14:creationId xmlns:p14="http://schemas.microsoft.com/office/powerpoint/2010/main" val="17697351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0" y="-11825"/>
            <a:ext cx="12191999" cy="6881650"/>
          </a:xfrm>
          <a:prstGeom prst="rect">
            <a:avLst/>
          </a:prstGeom>
          <a:solidFill>
            <a:srgbClr val="7B7B7A"/>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28" name="Shape 128"/>
          <p:cNvSpPr/>
          <p:nvPr/>
        </p:nvSpPr>
        <p:spPr>
          <a:xfrm>
            <a:off x="360485" y="298938"/>
            <a:ext cx="11473961" cy="5460024"/>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2" name="Shape 132"/>
          <p:cNvSpPr/>
          <p:nvPr/>
        </p:nvSpPr>
        <p:spPr>
          <a:xfrm>
            <a:off x="0" y="6070687"/>
            <a:ext cx="12191999" cy="787313"/>
          </a:xfrm>
          <a:prstGeom prst="rect">
            <a:avLst/>
          </a:prstGeom>
          <a:solidFill>
            <a:srgbClr val="90BE20"/>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3" name="Shape 133"/>
          <p:cNvSpPr/>
          <p:nvPr/>
        </p:nvSpPr>
        <p:spPr>
          <a:xfrm>
            <a:off x="10049608" y="6058862"/>
            <a:ext cx="2171983" cy="799138"/>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pic>
        <p:nvPicPr>
          <p:cNvPr id="3" name="Afbeelding 2">
            <a:extLst>
              <a:ext uri="{FF2B5EF4-FFF2-40B4-BE49-F238E27FC236}">
                <a16:creationId xmlns:a16="http://schemas.microsoft.com/office/drawing/2014/main" id="{C80BE4C1-CED5-4E29-AF3F-9554CB534A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915" b="22764"/>
          <a:stretch/>
        </p:blipFill>
        <p:spPr>
          <a:xfrm>
            <a:off x="10163746" y="6058862"/>
            <a:ext cx="1943706" cy="787313"/>
          </a:xfrm>
          <a:prstGeom prst="rect">
            <a:avLst/>
          </a:prstGeom>
        </p:spPr>
      </p:pic>
      <p:pic>
        <p:nvPicPr>
          <p:cNvPr id="6" name="Afbeelding 5">
            <a:extLst>
              <a:ext uri="{FF2B5EF4-FFF2-40B4-BE49-F238E27FC236}">
                <a16:creationId xmlns:a16="http://schemas.microsoft.com/office/drawing/2014/main" id="{32B7A218-535B-4287-90BF-CCAEEBCF294A}"/>
              </a:ext>
            </a:extLst>
          </p:cNvPr>
          <p:cNvPicPr>
            <a:picLocks noChangeAspect="1"/>
          </p:cNvPicPr>
          <p:nvPr/>
        </p:nvPicPr>
        <p:blipFill rotWithShape="1">
          <a:blip r:embed="rId3"/>
          <a:srcRect l="6609" r="6714"/>
          <a:stretch/>
        </p:blipFill>
        <p:spPr>
          <a:xfrm>
            <a:off x="624253" y="793261"/>
            <a:ext cx="5996354" cy="4612054"/>
          </a:xfrm>
          <a:prstGeom prst="rect">
            <a:avLst/>
          </a:prstGeom>
        </p:spPr>
      </p:pic>
      <p:sp>
        <p:nvSpPr>
          <p:cNvPr id="11" name="Shape 130">
            <a:extLst>
              <a:ext uri="{FF2B5EF4-FFF2-40B4-BE49-F238E27FC236}">
                <a16:creationId xmlns:a16="http://schemas.microsoft.com/office/drawing/2014/main" id="{CA921191-7856-4A74-85E9-738F77A8F27A}"/>
              </a:ext>
            </a:extLst>
          </p:cNvPr>
          <p:cNvSpPr txBox="1">
            <a:spLocks/>
          </p:cNvSpPr>
          <p:nvPr/>
        </p:nvSpPr>
        <p:spPr>
          <a:xfrm>
            <a:off x="6956437" y="656551"/>
            <a:ext cx="4607168" cy="53920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800" kern="0" dirty="0">
                <a:solidFill>
                  <a:schemeClr val="tx2"/>
                </a:solidFill>
              </a:rPr>
              <a:t>Waar kijken financiers naar?</a:t>
            </a:r>
          </a:p>
        </p:txBody>
      </p:sp>
      <p:sp>
        <p:nvSpPr>
          <p:cNvPr id="12" name="Shape 130">
            <a:extLst>
              <a:ext uri="{FF2B5EF4-FFF2-40B4-BE49-F238E27FC236}">
                <a16:creationId xmlns:a16="http://schemas.microsoft.com/office/drawing/2014/main" id="{1B2CFBB7-08EB-490D-AAF2-9573493C06BA}"/>
              </a:ext>
            </a:extLst>
          </p:cNvPr>
          <p:cNvSpPr txBox="1">
            <a:spLocks/>
          </p:cNvSpPr>
          <p:nvPr/>
        </p:nvSpPr>
        <p:spPr>
          <a:xfrm>
            <a:off x="6708530" y="1298821"/>
            <a:ext cx="5001615" cy="5392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Je moet een ontzettend goed verhaal hebben</a:t>
            </a:r>
          </a:p>
        </p:txBody>
      </p:sp>
      <p:sp>
        <p:nvSpPr>
          <p:cNvPr id="13" name="Shape 130">
            <a:extLst>
              <a:ext uri="{FF2B5EF4-FFF2-40B4-BE49-F238E27FC236}">
                <a16:creationId xmlns:a16="http://schemas.microsoft.com/office/drawing/2014/main" id="{DECA39AE-470C-4C54-B2B1-922E91DEA425}"/>
              </a:ext>
            </a:extLst>
          </p:cNvPr>
          <p:cNvSpPr txBox="1">
            <a:spLocks/>
          </p:cNvSpPr>
          <p:nvPr/>
        </p:nvSpPr>
        <p:spPr>
          <a:xfrm>
            <a:off x="6956437" y="2208802"/>
            <a:ext cx="4607168" cy="53920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Veerkracht is (ook) belangrijk!</a:t>
            </a:r>
          </a:p>
        </p:txBody>
      </p:sp>
      <p:sp>
        <p:nvSpPr>
          <p:cNvPr id="14" name="Shape 130">
            <a:extLst>
              <a:ext uri="{FF2B5EF4-FFF2-40B4-BE49-F238E27FC236}">
                <a16:creationId xmlns:a16="http://schemas.microsoft.com/office/drawing/2014/main" id="{6D9FDC37-0309-4C1F-AF1F-B71A5F82020F}"/>
              </a:ext>
            </a:extLst>
          </p:cNvPr>
          <p:cNvSpPr txBox="1">
            <a:spLocks/>
          </p:cNvSpPr>
          <p:nvPr/>
        </p:nvSpPr>
        <p:spPr>
          <a:xfrm>
            <a:off x="6895494" y="2972120"/>
            <a:ext cx="4729054" cy="9580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De zekerheden spelen een rol bij bepaling </a:t>
            </a:r>
            <a:r>
              <a:rPr lang="nl-NL" sz="2400" kern="0" dirty="0" err="1">
                <a:solidFill>
                  <a:schemeClr val="tx2"/>
                </a:solidFill>
              </a:rPr>
              <a:t>riscioprofiel</a:t>
            </a:r>
            <a:endParaRPr lang="nl-NL" sz="2400" kern="0" dirty="0">
              <a:solidFill>
                <a:schemeClr val="tx2"/>
              </a:solidFill>
            </a:endParaRPr>
          </a:p>
        </p:txBody>
      </p:sp>
      <p:sp>
        <p:nvSpPr>
          <p:cNvPr id="15" name="Shape 130">
            <a:extLst>
              <a:ext uri="{FF2B5EF4-FFF2-40B4-BE49-F238E27FC236}">
                <a16:creationId xmlns:a16="http://schemas.microsoft.com/office/drawing/2014/main" id="{B65DC831-4F9D-4D9E-95B9-1F71EFD94997}"/>
              </a:ext>
            </a:extLst>
          </p:cNvPr>
          <p:cNvSpPr txBox="1">
            <a:spLocks/>
          </p:cNvSpPr>
          <p:nvPr/>
        </p:nvSpPr>
        <p:spPr>
          <a:xfrm>
            <a:off x="6984885" y="4045655"/>
            <a:ext cx="4607168" cy="53920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Hoe zit het met je onlinestrategie?</a:t>
            </a:r>
          </a:p>
        </p:txBody>
      </p:sp>
      <p:sp>
        <p:nvSpPr>
          <p:cNvPr id="16" name="Shape 130">
            <a:extLst>
              <a:ext uri="{FF2B5EF4-FFF2-40B4-BE49-F238E27FC236}">
                <a16:creationId xmlns:a16="http://schemas.microsoft.com/office/drawing/2014/main" id="{7B4691CC-D024-45A6-BAC9-C057D0C3393F}"/>
              </a:ext>
            </a:extLst>
          </p:cNvPr>
          <p:cNvSpPr txBox="1">
            <a:spLocks/>
          </p:cNvSpPr>
          <p:nvPr/>
        </p:nvSpPr>
        <p:spPr>
          <a:xfrm>
            <a:off x="6956437" y="4794656"/>
            <a:ext cx="4729054" cy="53920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Hoe zeker zijn je aanvoerlijnen?</a:t>
            </a:r>
          </a:p>
        </p:txBody>
      </p:sp>
      <p:sp>
        <p:nvSpPr>
          <p:cNvPr id="17" name="Tekstvak 16">
            <a:extLst>
              <a:ext uri="{FF2B5EF4-FFF2-40B4-BE49-F238E27FC236}">
                <a16:creationId xmlns:a16="http://schemas.microsoft.com/office/drawing/2014/main" id="{BB4952B3-52BD-4A3C-943C-D232C967A1E0}"/>
              </a:ext>
            </a:extLst>
          </p:cNvPr>
          <p:cNvSpPr txBox="1"/>
          <p:nvPr/>
        </p:nvSpPr>
        <p:spPr>
          <a:xfrm rot="20261745">
            <a:off x="1431734" y="2394636"/>
            <a:ext cx="9222589" cy="841256"/>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hangingPunct="0"/>
            <a:r>
              <a:rPr kumimoji="0" lang="nl-NL" sz="2400" b="1" i="0" u="none" strike="noStrike" cap="none" spc="0" normalizeH="0" baseline="0" dirty="0">
                <a:ln>
                  <a:noFill/>
                </a:ln>
                <a:solidFill>
                  <a:srgbClr val="FF0000"/>
                </a:solidFill>
                <a:effectLst/>
                <a:uFillTx/>
                <a:latin typeface="Helvetica Neue"/>
                <a:ea typeface="Helvetica Neue"/>
                <a:cs typeface="Helvetica Neue"/>
                <a:sym typeface="Helvetica Neue"/>
              </a:rPr>
              <a:t>Vraag: </a:t>
            </a:r>
            <a:r>
              <a:rPr lang="nl-NL" sz="2400" b="1" dirty="0">
                <a:solidFill>
                  <a:srgbClr val="FF0000"/>
                </a:solidFill>
                <a:latin typeface="Helvetica Neue"/>
                <a:ea typeface="Helvetica Neue"/>
                <a:cs typeface="Helvetica Neue"/>
                <a:sym typeface="Helvetica Neue"/>
              </a:rPr>
              <a:t>Welke elementen aan de ‘zachte kant’ zijn denken jullie </a:t>
            </a:r>
          </a:p>
          <a:p>
            <a:pPr algn="ctr" defTabSz="584200" hangingPunct="0"/>
            <a:r>
              <a:rPr lang="nl-NL" sz="2400" b="1" dirty="0">
                <a:solidFill>
                  <a:srgbClr val="FF0000"/>
                </a:solidFill>
                <a:latin typeface="Helvetica Neue"/>
                <a:ea typeface="Helvetica Neue"/>
                <a:cs typeface="Helvetica Neue"/>
                <a:sym typeface="Helvetica Neue"/>
              </a:rPr>
              <a:t>van meest doorslaggevend belang voor financiers? </a:t>
            </a:r>
            <a:endParaRPr kumimoji="0" lang="nl-NL" sz="2400" b="1" i="0" u="none" strike="noStrike" cap="none" spc="0" normalizeH="0" baseline="0" dirty="0">
              <a:ln>
                <a:noFill/>
              </a:ln>
              <a:solidFill>
                <a:srgbClr val="FF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9148953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0" y="-11825"/>
            <a:ext cx="12191999" cy="6881650"/>
          </a:xfrm>
          <a:prstGeom prst="rect">
            <a:avLst/>
          </a:prstGeom>
          <a:solidFill>
            <a:srgbClr val="7B7B7A"/>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28" name="Shape 128"/>
          <p:cNvSpPr/>
          <p:nvPr/>
        </p:nvSpPr>
        <p:spPr>
          <a:xfrm>
            <a:off x="360485" y="298938"/>
            <a:ext cx="11473961" cy="5460024"/>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2" name="Shape 132"/>
          <p:cNvSpPr/>
          <p:nvPr/>
        </p:nvSpPr>
        <p:spPr>
          <a:xfrm>
            <a:off x="0" y="6070687"/>
            <a:ext cx="12191999" cy="787313"/>
          </a:xfrm>
          <a:prstGeom prst="rect">
            <a:avLst/>
          </a:prstGeom>
          <a:solidFill>
            <a:srgbClr val="90BE20"/>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sp>
        <p:nvSpPr>
          <p:cNvPr id="133" name="Shape 133"/>
          <p:cNvSpPr/>
          <p:nvPr/>
        </p:nvSpPr>
        <p:spPr>
          <a:xfrm>
            <a:off x="10049608" y="6058862"/>
            <a:ext cx="2171983" cy="799138"/>
          </a:xfrm>
          <a:prstGeom prst="rect">
            <a:avLst/>
          </a:prstGeom>
          <a:solidFill>
            <a:srgbClr val="FFFFFF"/>
          </a:solidFill>
          <a:ln w="12700">
            <a:miter lim="400000"/>
          </a:ln>
        </p:spPr>
        <p:txBody>
          <a:bodyPr lIns="35719" tIns="35719" rIns="35719" bIns="35719" anchor="ctr"/>
          <a:lstStyle/>
          <a:p>
            <a:pPr algn="ctr" defTabSz="410751" hangingPunct="0">
              <a:defRPr sz="2200" b="0">
                <a:solidFill>
                  <a:srgbClr val="FFFFFF"/>
                </a:solidFill>
                <a:latin typeface="+mn-lt"/>
                <a:ea typeface="+mn-ea"/>
                <a:cs typeface="+mn-cs"/>
                <a:sym typeface="Helvetica Neue Medium"/>
              </a:defRPr>
            </a:pPr>
            <a:endParaRPr sz="1547" kern="0">
              <a:solidFill>
                <a:srgbClr val="FFFFFF"/>
              </a:solidFill>
              <a:latin typeface="Helvetica Neue Medium"/>
              <a:sym typeface="Helvetica Neue Medium"/>
            </a:endParaRPr>
          </a:p>
        </p:txBody>
      </p:sp>
      <p:pic>
        <p:nvPicPr>
          <p:cNvPr id="3" name="Afbeelding 2">
            <a:extLst>
              <a:ext uri="{FF2B5EF4-FFF2-40B4-BE49-F238E27FC236}">
                <a16:creationId xmlns:a16="http://schemas.microsoft.com/office/drawing/2014/main" id="{C80BE4C1-CED5-4E29-AF3F-9554CB534A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915" b="22764"/>
          <a:stretch/>
        </p:blipFill>
        <p:spPr>
          <a:xfrm>
            <a:off x="10163746" y="6058862"/>
            <a:ext cx="1943706" cy="787313"/>
          </a:xfrm>
          <a:prstGeom prst="rect">
            <a:avLst/>
          </a:prstGeom>
        </p:spPr>
      </p:pic>
      <p:pic>
        <p:nvPicPr>
          <p:cNvPr id="6" name="Afbeelding 5">
            <a:extLst>
              <a:ext uri="{FF2B5EF4-FFF2-40B4-BE49-F238E27FC236}">
                <a16:creationId xmlns:a16="http://schemas.microsoft.com/office/drawing/2014/main" id="{AA3F3F50-2B26-4B95-84F9-B95F94949EDE}"/>
              </a:ext>
            </a:extLst>
          </p:cNvPr>
          <p:cNvPicPr>
            <a:picLocks noChangeAspect="1"/>
          </p:cNvPicPr>
          <p:nvPr/>
        </p:nvPicPr>
        <p:blipFill rotWithShape="1">
          <a:blip r:embed="rId3"/>
          <a:srcRect l="14042" r="7039"/>
          <a:stretch/>
        </p:blipFill>
        <p:spPr>
          <a:xfrm>
            <a:off x="580293" y="885825"/>
            <a:ext cx="6374423" cy="4286250"/>
          </a:xfrm>
          <a:prstGeom prst="rect">
            <a:avLst/>
          </a:prstGeom>
        </p:spPr>
      </p:pic>
      <p:sp>
        <p:nvSpPr>
          <p:cNvPr id="12" name="Shape 130">
            <a:extLst>
              <a:ext uri="{FF2B5EF4-FFF2-40B4-BE49-F238E27FC236}">
                <a16:creationId xmlns:a16="http://schemas.microsoft.com/office/drawing/2014/main" id="{1B1B0FA1-E4C6-4E6B-86AC-60073AB2B261}"/>
              </a:ext>
            </a:extLst>
          </p:cNvPr>
          <p:cNvSpPr txBox="1">
            <a:spLocks/>
          </p:cNvSpPr>
          <p:nvPr/>
        </p:nvSpPr>
        <p:spPr>
          <a:xfrm>
            <a:off x="7683208" y="489496"/>
            <a:ext cx="3611928" cy="56558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800" kern="0" dirty="0">
                <a:solidFill>
                  <a:schemeClr val="tx2"/>
                </a:solidFill>
              </a:rPr>
              <a:t>Hoe pak je zoiets aan?</a:t>
            </a:r>
          </a:p>
        </p:txBody>
      </p:sp>
      <p:sp>
        <p:nvSpPr>
          <p:cNvPr id="13" name="Shape 130">
            <a:extLst>
              <a:ext uri="{FF2B5EF4-FFF2-40B4-BE49-F238E27FC236}">
                <a16:creationId xmlns:a16="http://schemas.microsoft.com/office/drawing/2014/main" id="{C9BA1528-7954-4672-BA69-6C94F0C6CEC9}"/>
              </a:ext>
            </a:extLst>
          </p:cNvPr>
          <p:cNvSpPr txBox="1">
            <a:spLocks/>
          </p:cNvSpPr>
          <p:nvPr/>
        </p:nvSpPr>
        <p:spPr>
          <a:xfrm>
            <a:off x="7598320" y="1088958"/>
            <a:ext cx="3815870" cy="85025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Laat je door een professional ondersteunen</a:t>
            </a:r>
          </a:p>
        </p:txBody>
      </p:sp>
      <p:sp>
        <p:nvSpPr>
          <p:cNvPr id="14" name="Shape 130">
            <a:extLst>
              <a:ext uri="{FF2B5EF4-FFF2-40B4-BE49-F238E27FC236}">
                <a16:creationId xmlns:a16="http://schemas.microsoft.com/office/drawing/2014/main" id="{A33D1950-2332-4ED2-8098-FC5187CE6B34}"/>
              </a:ext>
            </a:extLst>
          </p:cNvPr>
          <p:cNvSpPr txBox="1">
            <a:spLocks/>
          </p:cNvSpPr>
          <p:nvPr/>
        </p:nvSpPr>
        <p:spPr>
          <a:xfrm>
            <a:off x="7228488" y="1995193"/>
            <a:ext cx="4521367" cy="85025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Weet waar je staat en waar je over een paar jaar wilt staan</a:t>
            </a:r>
          </a:p>
        </p:txBody>
      </p:sp>
      <p:sp>
        <p:nvSpPr>
          <p:cNvPr id="15" name="Shape 130">
            <a:extLst>
              <a:ext uri="{FF2B5EF4-FFF2-40B4-BE49-F238E27FC236}">
                <a16:creationId xmlns:a16="http://schemas.microsoft.com/office/drawing/2014/main" id="{20954D52-AF0A-4AE6-B54C-47B7DF80A898}"/>
              </a:ext>
            </a:extLst>
          </p:cNvPr>
          <p:cNvSpPr txBox="1">
            <a:spLocks/>
          </p:cNvSpPr>
          <p:nvPr/>
        </p:nvSpPr>
        <p:spPr>
          <a:xfrm>
            <a:off x="7315201" y="3028950"/>
            <a:ext cx="4382109" cy="8489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Weet waar je de financiering voor nodig hebt</a:t>
            </a:r>
          </a:p>
        </p:txBody>
      </p:sp>
      <p:sp>
        <p:nvSpPr>
          <p:cNvPr id="16" name="Shape 130">
            <a:extLst>
              <a:ext uri="{FF2B5EF4-FFF2-40B4-BE49-F238E27FC236}">
                <a16:creationId xmlns:a16="http://schemas.microsoft.com/office/drawing/2014/main" id="{739E2789-6A7C-4622-8E00-BBD248D2C6D3}"/>
              </a:ext>
            </a:extLst>
          </p:cNvPr>
          <p:cNvSpPr txBox="1">
            <a:spLocks/>
          </p:cNvSpPr>
          <p:nvPr/>
        </p:nvSpPr>
        <p:spPr>
          <a:xfrm>
            <a:off x="7677960" y="3983945"/>
            <a:ext cx="3736230" cy="8489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Maak vooraf een keuze voor een type financier</a:t>
            </a:r>
          </a:p>
        </p:txBody>
      </p:sp>
      <p:sp>
        <p:nvSpPr>
          <p:cNvPr id="17" name="Shape 130">
            <a:extLst>
              <a:ext uri="{FF2B5EF4-FFF2-40B4-BE49-F238E27FC236}">
                <a16:creationId xmlns:a16="http://schemas.microsoft.com/office/drawing/2014/main" id="{E29AA4D9-BBAC-49C3-9FC2-A47FF9DCF4FF}"/>
              </a:ext>
            </a:extLst>
          </p:cNvPr>
          <p:cNvSpPr txBox="1">
            <a:spLocks/>
          </p:cNvSpPr>
          <p:nvPr/>
        </p:nvSpPr>
        <p:spPr>
          <a:xfrm>
            <a:off x="7355020" y="4927811"/>
            <a:ext cx="4382109" cy="5506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438150" rtl="0" latinLnBrk="0">
              <a:lnSpc>
                <a:spcPct val="100000"/>
              </a:lnSpc>
              <a:spcBef>
                <a:spcPts val="0"/>
              </a:spcBef>
              <a:spcAft>
                <a:spcPts val="0"/>
              </a:spcAft>
              <a:buClrTx/>
              <a:buSzTx/>
              <a:buFontTx/>
              <a:buNone/>
              <a:tabLst/>
              <a:defRPr sz="6000" b="1" i="0" u="none" strike="noStrike" cap="none" spc="0" baseline="0">
                <a:ln>
                  <a:noFill/>
                </a:ln>
                <a:solidFill>
                  <a:srgbClr val="90BE21"/>
                </a:solidFill>
                <a:uFillTx/>
                <a:latin typeface="Calibri"/>
                <a:ea typeface="Calibri"/>
                <a:cs typeface="Calibri"/>
                <a:sym typeface="Calibri"/>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pPr algn="ctr"/>
            <a:r>
              <a:rPr lang="nl-NL" sz="2400" kern="0" dirty="0">
                <a:solidFill>
                  <a:schemeClr val="tx2"/>
                </a:solidFill>
              </a:rPr>
              <a:t>Maak een plan en voer dat uit!</a:t>
            </a:r>
          </a:p>
        </p:txBody>
      </p:sp>
      <p:sp>
        <p:nvSpPr>
          <p:cNvPr id="18" name="Tekstvak 17">
            <a:extLst>
              <a:ext uri="{FF2B5EF4-FFF2-40B4-BE49-F238E27FC236}">
                <a16:creationId xmlns:a16="http://schemas.microsoft.com/office/drawing/2014/main" id="{B9D5EA66-6540-49F3-BBB2-B6A8B87F338A}"/>
              </a:ext>
            </a:extLst>
          </p:cNvPr>
          <p:cNvSpPr txBox="1"/>
          <p:nvPr/>
        </p:nvSpPr>
        <p:spPr>
          <a:xfrm rot="20261745">
            <a:off x="2221469" y="2394636"/>
            <a:ext cx="7643118" cy="841256"/>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hangingPunct="0"/>
            <a:r>
              <a:rPr kumimoji="0" lang="nl-NL" sz="2400" b="1" i="0" u="none" strike="noStrike" cap="none" spc="0" normalizeH="0" baseline="0" dirty="0">
                <a:ln>
                  <a:noFill/>
                </a:ln>
                <a:solidFill>
                  <a:srgbClr val="FF0000"/>
                </a:solidFill>
                <a:effectLst/>
                <a:uFillTx/>
                <a:latin typeface="Helvetica Neue"/>
                <a:ea typeface="Helvetica Neue"/>
                <a:cs typeface="Helvetica Neue"/>
                <a:sym typeface="Helvetica Neue"/>
              </a:rPr>
              <a:t>Vraag: </a:t>
            </a:r>
            <a:r>
              <a:rPr lang="nl-NL" sz="2400" b="1" dirty="0">
                <a:solidFill>
                  <a:srgbClr val="FF0000"/>
                </a:solidFill>
                <a:latin typeface="Helvetica Neue"/>
                <a:ea typeface="Helvetica Neue"/>
                <a:cs typeface="Helvetica Neue"/>
                <a:sym typeface="Helvetica Neue"/>
              </a:rPr>
              <a:t>Is er voldoende bereidheid in de markt om </a:t>
            </a:r>
          </a:p>
          <a:p>
            <a:pPr algn="ctr" defTabSz="584200" hangingPunct="0"/>
            <a:r>
              <a:rPr lang="nl-NL" sz="2400" b="1" dirty="0">
                <a:solidFill>
                  <a:srgbClr val="FF0000"/>
                </a:solidFill>
                <a:latin typeface="Helvetica Neue"/>
                <a:ea typeface="Helvetica Neue"/>
                <a:cs typeface="Helvetica Neue"/>
                <a:sym typeface="Helvetica Neue"/>
              </a:rPr>
              <a:t>perspectiefrijke bedrijven te financieren?</a:t>
            </a:r>
            <a:endParaRPr kumimoji="0" lang="nl-NL" sz="2400" b="1" i="0" u="none" strike="noStrike" cap="none" spc="0" normalizeH="0" baseline="0" dirty="0">
              <a:ln>
                <a:noFill/>
              </a:ln>
              <a:solidFill>
                <a:srgbClr val="FF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8040168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71C8B7C738094CB7F2ED91D25FE933" ma:contentTypeVersion="13" ma:contentTypeDescription="Create a new document." ma:contentTypeScope="" ma:versionID="502dd327c19e9948fb6e3d824c0c86ec">
  <xsd:schema xmlns:xsd="http://www.w3.org/2001/XMLSchema" xmlns:xs="http://www.w3.org/2001/XMLSchema" xmlns:p="http://schemas.microsoft.com/office/2006/metadata/properties" xmlns:ns3="8239a97e-2cef-4642-bb91-73c56d65967f" xmlns:ns4="f2df65b9-2558-4848-861f-cb2f93b3313c" targetNamespace="http://schemas.microsoft.com/office/2006/metadata/properties" ma:root="true" ma:fieldsID="0f5c1867db4e915d5595a2cc5c062e5b" ns3:_="" ns4:_="">
    <xsd:import namespace="8239a97e-2cef-4642-bb91-73c56d65967f"/>
    <xsd:import namespace="f2df65b9-2558-4848-861f-cb2f93b3313c"/>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39a97e-2cef-4642-bb91-73c56d6596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df65b9-2558-4848-861f-cb2f93b3313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842663-F1C2-431C-B276-08B4A2CE0176}">
  <ds:schemaRefs>
    <ds:schemaRef ds:uri="http://schemas.microsoft.com/sharepoint/v3/contenttype/forms"/>
  </ds:schemaRefs>
</ds:datastoreItem>
</file>

<file path=customXml/itemProps2.xml><?xml version="1.0" encoding="utf-8"?>
<ds:datastoreItem xmlns:ds="http://schemas.openxmlformats.org/officeDocument/2006/customXml" ds:itemID="{B867D64D-B1AC-4AAF-9D37-E0D7DA22DF48}">
  <ds:schemaRefs>
    <ds:schemaRef ds:uri="8239a97e-2cef-4642-bb91-73c56d65967f"/>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f2df65b9-2558-4848-861f-cb2f93b3313c"/>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2357D41B-D09B-4068-9B67-B50C3E7FC9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39a97e-2cef-4642-bb91-73c56d65967f"/>
    <ds:schemaRef ds:uri="f2df65b9-2558-4848-861f-cb2f93b331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TotalTime>
  <Words>605</Words>
  <Application>Microsoft Macintosh PowerPoint</Application>
  <PresentationFormat>Breedbeeld</PresentationFormat>
  <Paragraphs>67</Paragraphs>
  <Slides>10</Slides>
  <Notes>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10</vt:i4>
      </vt:variant>
    </vt:vector>
  </HeadingPairs>
  <TitlesOfParts>
    <vt:vector size="18" baseType="lpstr">
      <vt:lpstr>Calibri</vt:lpstr>
      <vt:lpstr>Helvetica Light</vt:lpstr>
      <vt:lpstr>Helvetica Neue</vt:lpstr>
      <vt:lpstr>Helvetica Neue Light</vt:lpstr>
      <vt:lpstr>Helvetica Neue Medium</vt:lpstr>
      <vt:lpstr>Helvetica Neue Thin</vt:lpstr>
      <vt:lpstr>Times New Roman</vt:lpstr>
      <vt:lpstr>White</vt:lpstr>
      <vt:lpstr>Bedrijfsfinanciering in coronatijd</vt:lpstr>
      <vt:lpstr>Over elk van de onderwerpen hiernaast kunnen we samen uren van gedachten wisselen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Bedrijfsfinanciering in coronatijd</dc:title>
  <dc:creator>Koos Woltjes</dc:creator>
  <cp:lastModifiedBy>Bart Weijers</cp:lastModifiedBy>
  <cp:revision>6</cp:revision>
  <dcterms:created xsi:type="dcterms:W3CDTF">2020-10-03T07:52:17Z</dcterms:created>
  <dcterms:modified xsi:type="dcterms:W3CDTF">2020-10-06T09:16:09Z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0x010100D871C8B7C738094CB7F2ED91D25FE933</vt:lpwstr>
  </property>
</Properties>
</file>