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4.jpg" ContentType="image/jpeg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79" r:id="rId5"/>
  </p:sldMasterIdLst>
  <p:notesMasterIdLst>
    <p:notesMasterId r:id="rId23"/>
  </p:notesMasterIdLst>
  <p:sldIdLst>
    <p:sldId id="735" r:id="rId6"/>
    <p:sldId id="751" r:id="rId7"/>
    <p:sldId id="517" r:id="rId8"/>
    <p:sldId id="736" r:id="rId9"/>
    <p:sldId id="748" r:id="rId10"/>
    <p:sldId id="744" r:id="rId11"/>
    <p:sldId id="754" r:id="rId12"/>
    <p:sldId id="755" r:id="rId13"/>
    <p:sldId id="766" r:id="rId14"/>
    <p:sldId id="753" r:id="rId15"/>
    <p:sldId id="749" r:id="rId16"/>
    <p:sldId id="758" r:id="rId17"/>
    <p:sldId id="759" r:id="rId18"/>
    <p:sldId id="761" r:id="rId19"/>
    <p:sldId id="763" r:id="rId20"/>
    <p:sldId id="764" r:id="rId21"/>
    <p:sldId id="821" r:id="rId22"/>
  </p:sldIdLst>
  <p:sldSz cx="12192000" cy="6858000"/>
  <p:notesSz cx="6858000" cy="9144000"/>
  <p:defaultTextStyle>
    <a:defPPr>
      <a:defRPr lang="nl-NL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8E9121-B3D9-4DCC-8369-4CEFFD0A8836}" v="4" dt="2021-09-28T15:39:43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A78F8-1F24-4AA7-BE34-116EAD0B1A00}" type="datetimeFigureOut">
              <a:rPr lang="nl-NL" smtClean="0"/>
              <a:t>04-10-2021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4B481-56AB-46DD-9AFF-C93B23BB5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99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83223-9F42-0B49-B50F-5EF7AEECB87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00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83223-9F42-0B49-B50F-5EF7AEECB87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054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7CCA13FA-982B-4E47-8CCF-EF9809F44FAB}"/>
              </a:ext>
            </a:extLst>
          </p:cNvPr>
          <p:cNvSpPr/>
          <p:nvPr/>
        </p:nvSpPr>
        <p:spPr>
          <a:xfrm>
            <a:off x="0" y="3680788"/>
            <a:ext cx="10093572" cy="20900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 dirty="0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6D30B802-54B6-F94A-8B99-A86A740877AC}"/>
              </a:ext>
            </a:extLst>
          </p:cNvPr>
          <p:cNvSpPr/>
          <p:nvPr/>
        </p:nvSpPr>
        <p:spPr>
          <a:xfrm>
            <a:off x="562356" y="492218"/>
            <a:ext cx="3174492" cy="387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7524694E-6109-5D47-9452-9BD34D71A76D}"/>
              </a:ext>
            </a:extLst>
          </p:cNvPr>
          <p:cNvSpPr/>
          <p:nvPr/>
        </p:nvSpPr>
        <p:spPr>
          <a:xfrm>
            <a:off x="701794" y="3252383"/>
            <a:ext cx="788668" cy="788612"/>
          </a:xfrm>
          <a:custGeom>
            <a:avLst/>
            <a:gdLst/>
            <a:ahLst/>
            <a:cxnLst/>
            <a:rect l="l" t="t" r="r" b="b"/>
            <a:pathLst>
              <a:path w="1300480" h="1300479">
                <a:moveTo>
                  <a:pt x="650208" y="0"/>
                </a:moveTo>
                <a:lnTo>
                  <a:pt x="0" y="650208"/>
                </a:lnTo>
                <a:lnTo>
                  <a:pt x="650208" y="1300417"/>
                </a:lnTo>
                <a:lnTo>
                  <a:pt x="1300417" y="650208"/>
                </a:lnTo>
                <a:lnTo>
                  <a:pt x="6502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62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334E89-583B-164C-BB65-68552150C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5" y="6473704"/>
            <a:ext cx="1617385" cy="16540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E71C6C-E9D8-7643-9DC6-E024A17DE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255" y="2626724"/>
            <a:ext cx="9658097" cy="769441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2839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C6EA5-3218-4D87-BE62-F359BA331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126D8DD-1971-43E6-AB3D-7D756913D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C4E380-7EDD-447E-B693-488E78A9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CB12-0E42-4355-9579-EB11A5EEB9DE}" type="datetimeFigureOut">
              <a:rPr lang="nl-NL" smtClean="0"/>
              <a:t>04-10-2021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F092F8-4B35-462D-BF83-0CC66947F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8A5282-66ED-4A86-A982-98CA1C42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CBC-BCBA-47F2-84DF-C7309E1052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53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57477" y="1068167"/>
            <a:ext cx="4277046" cy="583238"/>
          </a:xfrm>
        </p:spPr>
        <p:txBody>
          <a:bodyPr lIns="0" tIns="0" rIns="0" bIns="0"/>
          <a:lstStyle>
            <a:lvl1pPr>
              <a:defRPr sz="3790" b="0" i="0">
                <a:solidFill>
                  <a:srgbClr val="304895"/>
                </a:solidFill>
                <a:latin typeface="Calibri"/>
                <a:cs typeface="Calibri"/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51985" y="1643888"/>
            <a:ext cx="3132720" cy="24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89" b="0" i="0">
                <a:solidFill>
                  <a:srgbClr val="304895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578330" y="1682904"/>
            <a:ext cx="3174696" cy="24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89" b="0" i="0">
                <a:solidFill>
                  <a:srgbClr val="304895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1" y="6377942"/>
            <a:ext cx="3901440" cy="1679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8CB12-0E42-4355-9579-EB11A5EEB9DE}" type="datetimeFigureOut">
              <a:rPr lang="nl-NL" smtClean="0"/>
              <a:t>04-10-2021</a:t>
            </a:fld>
            <a:endParaRPr lang="nl-NL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1FCBC-BCBA-47F2-84DF-C7309E1052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884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614">
            <a:extLst>
              <a:ext uri="{FF2B5EF4-FFF2-40B4-BE49-F238E27FC236}">
                <a16:creationId xmlns:a16="http://schemas.microsoft.com/office/drawing/2014/main" id="{334335BA-1E84-CE43-86A5-FC217C252459}"/>
              </a:ext>
            </a:extLst>
          </p:cNvPr>
          <p:cNvSpPr/>
          <p:nvPr/>
        </p:nvSpPr>
        <p:spPr>
          <a:xfrm>
            <a:off x="1324670" y="508829"/>
            <a:ext cx="4771330" cy="29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6" tIns="25396" rIns="25396" bIns="25396">
            <a:spAutoFit/>
          </a:bodyPr>
          <a:lstStyle/>
          <a:p>
            <a:pPr algn="just" defTabSz="412712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21" name="Tekstvak 12">
            <a:extLst>
              <a:ext uri="{FF2B5EF4-FFF2-40B4-BE49-F238E27FC236}">
                <a16:creationId xmlns:a16="http://schemas.microsoft.com/office/drawing/2014/main" id="{C3D5C66D-AA2E-D44C-84E1-7F9AEE9C6207}"/>
              </a:ext>
            </a:extLst>
          </p:cNvPr>
          <p:cNvSpPr txBox="1"/>
          <p:nvPr/>
        </p:nvSpPr>
        <p:spPr>
          <a:xfrm>
            <a:off x="11030120" y="6432505"/>
            <a:ext cx="55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7D065001-6516-854A-A3D8-D935E86DEB90}"/>
              </a:ext>
            </a:extLst>
          </p:cNvPr>
          <p:cNvSpPr/>
          <p:nvPr/>
        </p:nvSpPr>
        <p:spPr>
          <a:xfrm flipV="1">
            <a:off x="10604979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0E0F26F7-4A5C-DA40-91C9-F539438D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6"/>
            <a:ext cx="11168758" cy="307777"/>
          </a:xfrm>
        </p:spPr>
        <p:txBody>
          <a:bodyPr/>
          <a:lstStyle>
            <a:lvl1pPr algn="just">
              <a:defRPr sz="2000" b="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0D04408-2937-CC46-AE32-C510BD554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213" y="1188001"/>
            <a:ext cx="4771330" cy="84647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8660988C-2BB3-5C4E-B7A6-FF488EB865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6503" y="1186300"/>
            <a:ext cx="4770284" cy="84647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D3048A-BBCD-C14A-BC07-0D35F8280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voettekst 1">
            <a:extLst>
              <a:ext uri="{FF2B5EF4-FFF2-40B4-BE49-F238E27FC236}">
                <a16:creationId xmlns:a16="http://schemas.microsoft.com/office/drawing/2014/main" id="{B37AF033-22E3-4357-9835-48A50111C50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rgbClr val="747474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53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0AE175-E3AF-DC41-82A6-6F13330BE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5800"/>
            <a:ext cx="12192000" cy="1855593"/>
          </a:xfrm>
          <a:prstGeom prst="rect">
            <a:avLst/>
          </a:prstGeom>
        </p:spPr>
      </p:pic>
      <p:sp>
        <p:nvSpPr>
          <p:cNvPr id="10" name="Shape 676">
            <a:extLst>
              <a:ext uri="{FF2B5EF4-FFF2-40B4-BE49-F238E27FC236}">
                <a16:creationId xmlns:a16="http://schemas.microsoft.com/office/drawing/2014/main" id="{BE9E5986-E9EA-BC46-89DD-D36809BA20E2}"/>
              </a:ext>
            </a:extLst>
          </p:cNvPr>
          <p:cNvSpPr/>
          <p:nvPr userDrawn="1"/>
        </p:nvSpPr>
        <p:spPr>
          <a:xfrm>
            <a:off x="492058" y="475200"/>
            <a:ext cx="1116875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5600" spc="-112">
                <a:latin typeface="+mn-lt"/>
                <a:ea typeface="+mn-ea"/>
                <a:cs typeface="+mn-cs"/>
                <a:sym typeface="Lato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nl-NL" sz="2000" spc="-56">
                <a:solidFill>
                  <a:srgbClr val="304895"/>
                </a:solidFill>
              </a:rPr>
              <a:t>Contact</a:t>
            </a:r>
            <a:endParaRPr sz="2000" spc="-56">
              <a:solidFill>
                <a:srgbClr val="304895"/>
              </a:solidFill>
            </a:endParaRPr>
          </a:p>
        </p:txBody>
      </p:sp>
      <p:sp>
        <p:nvSpPr>
          <p:cNvPr id="33" name="Rechthoek 73">
            <a:extLst>
              <a:ext uri="{FF2B5EF4-FFF2-40B4-BE49-F238E27FC236}">
                <a16:creationId xmlns:a16="http://schemas.microsoft.com/office/drawing/2014/main" id="{6B0FC2E2-59A7-0D42-9AB5-AC59DB1F8749}"/>
              </a:ext>
            </a:extLst>
          </p:cNvPr>
          <p:cNvSpPr/>
          <p:nvPr userDrawn="1"/>
        </p:nvSpPr>
        <p:spPr>
          <a:xfrm rot="18900000">
            <a:off x="625357" y="4816185"/>
            <a:ext cx="428992" cy="428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D07F2C-4094-E243-9E04-4F59A6B7DE2D}"/>
              </a:ext>
            </a:extLst>
          </p:cNvPr>
          <p:cNvSpPr txBox="1"/>
          <p:nvPr userDrawn="1"/>
        </p:nvSpPr>
        <p:spPr>
          <a:xfrm>
            <a:off x="1913927" y="5815096"/>
            <a:ext cx="6432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+mn-lt"/>
              </a:rPr>
              <a:t>AMSTERDAM | ANTWERPEN | DEVENTER | DRACHTEN | DÜSSELDORF | GOUDA | ‘S-HERTOGENBOSCH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0A528-6B28-3C4B-ABD0-E99BC7018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2006" y="679328"/>
            <a:ext cx="5199994" cy="62055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5FC933A-A0BA-F544-882D-F06A6AA419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4800" y="6477000"/>
            <a:ext cx="407612" cy="35760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508C1E22-DE7A-44C0-B4D3-3BA980FB57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75" y="1028981"/>
            <a:ext cx="752103" cy="752516"/>
          </a:xfrm>
          <a:prstGeom prst="rect">
            <a:avLst/>
          </a:prstGeom>
        </p:spPr>
      </p:pic>
      <p:pic>
        <p:nvPicPr>
          <p:cNvPr id="18" name="Picture 61">
            <a:extLst>
              <a:ext uri="{FF2B5EF4-FFF2-40B4-BE49-F238E27FC236}">
                <a16:creationId xmlns:a16="http://schemas.microsoft.com/office/drawing/2014/main" id="{02771762-534E-4899-A3E3-E21B54437E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289" y="1051940"/>
            <a:ext cx="752945" cy="752945"/>
          </a:xfrm>
          <a:prstGeom prst="rect">
            <a:avLst/>
          </a:prstGeom>
        </p:spPr>
      </p:pic>
      <p:pic>
        <p:nvPicPr>
          <p:cNvPr id="4" name="Afbeelding 3" descr="Afbeelding met persoon, person, dragen, poseren&#10;&#10;Automatisch gegenereerde beschrijving">
            <a:extLst>
              <a:ext uri="{FF2B5EF4-FFF2-40B4-BE49-F238E27FC236}">
                <a16:creationId xmlns:a16="http://schemas.microsoft.com/office/drawing/2014/main" id="{6F231A27-4BE5-4206-91F4-D465E378E9F6}"/>
              </a:ext>
            </a:extLst>
          </p:cNvPr>
          <p:cNvPicPr preferRelativeResize="0"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40" y="2509533"/>
            <a:ext cx="0" cy="1440000"/>
          </a:xfrm>
          <a:prstGeom prst="flowChartConnector">
            <a:avLst/>
          </a:prstGeom>
        </p:spPr>
      </p:pic>
      <p:grpSp>
        <p:nvGrpSpPr>
          <p:cNvPr id="35" name="Groep 1">
            <a:extLst>
              <a:ext uri="{FF2B5EF4-FFF2-40B4-BE49-F238E27FC236}">
                <a16:creationId xmlns:a16="http://schemas.microsoft.com/office/drawing/2014/main" id="{A549C3C2-B8A3-4625-BF84-D9810DA50CBE}"/>
              </a:ext>
            </a:extLst>
          </p:cNvPr>
          <p:cNvGrpSpPr/>
          <p:nvPr userDrawn="1"/>
        </p:nvGrpSpPr>
        <p:grpSpPr>
          <a:xfrm>
            <a:off x="498737" y="1880387"/>
            <a:ext cx="3011951" cy="625692"/>
            <a:chOff x="919125" y="5418117"/>
            <a:chExt cx="4966583" cy="1031813"/>
          </a:xfrm>
        </p:grpSpPr>
        <p:sp>
          <p:nvSpPr>
            <p:cNvPr id="36" name="Shape 123">
              <a:extLst>
                <a:ext uri="{FF2B5EF4-FFF2-40B4-BE49-F238E27FC236}">
                  <a16:creationId xmlns:a16="http://schemas.microsoft.com/office/drawing/2014/main" id="{9C8861F3-C746-4C3D-BCE4-B3EDC4FC82B4}"/>
                </a:ext>
              </a:extLst>
            </p:cNvPr>
            <p:cNvSpPr/>
            <p:nvPr/>
          </p:nvSpPr>
          <p:spPr>
            <a:xfrm>
              <a:off x="919125" y="5418117"/>
              <a:ext cx="4966583" cy="249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l">
                <a:lnSpc>
                  <a:spcPct val="80000"/>
                </a:lnSpc>
                <a:defRPr sz="2400" spc="792"/>
              </a:lvl1pPr>
            </a:lstStyle>
            <a:p>
              <a:pPr lvl="0">
                <a:defRPr sz="1800" spc="0">
                  <a:solidFill>
                    <a:srgbClr val="000000"/>
                  </a:solidFill>
                </a:defRPr>
              </a:pPr>
              <a:r>
                <a:rPr lang="nl-NL" sz="1200" b="1" spc="0">
                  <a:solidFill>
                    <a:srgbClr val="2F48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Bart Steenmeijer</a:t>
              </a:r>
              <a:endParaRPr sz="1200" b="1" spc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Shape 123">
              <a:extLst>
                <a:ext uri="{FF2B5EF4-FFF2-40B4-BE49-F238E27FC236}">
                  <a16:creationId xmlns:a16="http://schemas.microsoft.com/office/drawing/2014/main" id="{4036E40A-7718-4964-A677-66DFC7D10B93}"/>
                </a:ext>
              </a:extLst>
            </p:cNvPr>
            <p:cNvSpPr/>
            <p:nvPr/>
          </p:nvSpPr>
          <p:spPr>
            <a:xfrm>
              <a:off x="919125" y="5840874"/>
              <a:ext cx="3760522" cy="6090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l">
                <a:lnSpc>
                  <a:spcPct val="80000"/>
                </a:lnSpc>
                <a:defRPr sz="2400" spc="792"/>
              </a:lvl1pPr>
            </a:lstStyle>
            <a:p>
              <a:pPr>
                <a:lnSpc>
                  <a:spcPct val="100000"/>
                </a:lnSpc>
              </a:pPr>
              <a:r>
                <a:rPr lang="en-GB" sz="1200" spc="150">
                  <a:solidFill>
                    <a:srgbClr val="2F4895"/>
                  </a:solidFill>
                </a:rPr>
                <a:t>+ 31 (0)630 39 45 58</a:t>
              </a:r>
            </a:p>
            <a:p>
              <a:pPr>
                <a:lnSpc>
                  <a:spcPct val="100000"/>
                </a:lnSpc>
              </a:pPr>
              <a:r>
                <a:rPr lang="en-GB" sz="1200" spc="0">
                  <a:solidFill>
                    <a:srgbClr val="2F4895"/>
                  </a:solidFill>
                </a:rPr>
                <a:t>b.steenmeijer@marktlink.nl</a:t>
              </a:r>
              <a:endParaRPr lang="nl-NL" sz="1200" spc="0">
                <a:solidFill>
                  <a:srgbClr val="2F4895"/>
                </a:solidFill>
              </a:endParaRPr>
            </a:p>
          </p:txBody>
        </p:sp>
      </p:grpSp>
      <p:grpSp>
        <p:nvGrpSpPr>
          <p:cNvPr id="38" name="Groep 1">
            <a:extLst>
              <a:ext uri="{FF2B5EF4-FFF2-40B4-BE49-F238E27FC236}">
                <a16:creationId xmlns:a16="http://schemas.microsoft.com/office/drawing/2014/main" id="{98AAA98E-0797-4684-BCB7-3400DFE03F73}"/>
              </a:ext>
            </a:extLst>
          </p:cNvPr>
          <p:cNvGrpSpPr/>
          <p:nvPr userDrawn="1"/>
        </p:nvGrpSpPr>
        <p:grpSpPr>
          <a:xfrm>
            <a:off x="2755819" y="1869810"/>
            <a:ext cx="3011951" cy="625692"/>
            <a:chOff x="919125" y="5418117"/>
            <a:chExt cx="4966583" cy="1031813"/>
          </a:xfrm>
        </p:grpSpPr>
        <p:sp>
          <p:nvSpPr>
            <p:cNvPr id="39" name="Shape 123">
              <a:extLst>
                <a:ext uri="{FF2B5EF4-FFF2-40B4-BE49-F238E27FC236}">
                  <a16:creationId xmlns:a16="http://schemas.microsoft.com/office/drawing/2014/main" id="{A6708482-9274-4C10-9206-B08EC2E28D63}"/>
                </a:ext>
              </a:extLst>
            </p:cNvPr>
            <p:cNvSpPr/>
            <p:nvPr/>
          </p:nvSpPr>
          <p:spPr>
            <a:xfrm>
              <a:off x="919125" y="5418117"/>
              <a:ext cx="4966583" cy="249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l">
                <a:lnSpc>
                  <a:spcPct val="80000"/>
                </a:lnSpc>
                <a:defRPr sz="2400" spc="792"/>
              </a:lvl1pPr>
            </a:lstStyle>
            <a:p>
              <a:pPr lvl="0">
                <a:defRPr sz="1800" spc="0">
                  <a:solidFill>
                    <a:srgbClr val="000000"/>
                  </a:solidFill>
                </a:defRPr>
              </a:pPr>
              <a:r>
                <a:rPr lang="nl-NL" sz="1200" b="1" spc="0">
                  <a:solidFill>
                    <a:srgbClr val="2F48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Tobie van der Leeden</a:t>
              </a:r>
              <a:endParaRPr sz="1200" b="1" spc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Shape 123">
              <a:extLst>
                <a:ext uri="{FF2B5EF4-FFF2-40B4-BE49-F238E27FC236}">
                  <a16:creationId xmlns:a16="http://schemas.microsoft.com/office/drawing/2014/main" id="{4824AEC6-20E7-4734-BA49-419FAF8B0301}"/>
                </a:ext>
              </a:extLst>
            </p:cNvPr>
            <p:cNvSpPr/>
            <p:nvPr/>
          </p:nvSpPr>
          <p:spPr>
            <a:xfrm>
              <a:off x="919125" y="5840874"/>
              <a:ext cx="3760522" cy="6090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l">
                <a:lnSpc>
                  <a:spcPct val="80000"/>
                </a:lnSpc>
                <a:defRPr sz="2400" spc="792"/>
              </a:lvl1pPr>
            </a:lstStyle>
            <a:p>
              <a:pPr>
                <a:lnSpc>
                  <a:spcPct val="100000"/>
                </a:lnSpc>
              </a:pPr>
              <a:r>
                <a:rPr lang="en-GB" sz="1200" spc="150">
                  <a:solidFill>
                    <a:srgbClr val="2F4895"/>
                  </a:solidFill>
                </a:rPr>
                <a:t>+ 31 (0)612 16 48 74</a:t>
              </a:r>
            </a:p>
            <a:p>
              <a:pPr>
                <a:lnSpc>
                  <a:spcPct val="100000"/>
                </a:lnSpc>
              </a:pPr>
              <a:r>
                <a:rPr lang="en-GB" sz="1200" spc="0">
                  <a:solidFill>
                    <a:srgbClr val="2F4895"/>
                  </a:solidFill>
                </a:rPr>
                <a:t>t.vanderleeden@marktlink.nl</a:t>
              </a:r>
              <a:endParaRPr lang="nl-NL" sz="1200" spc="0">
                <a:solidFill>
                  <a:srgbClr val="2F489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591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7CCA13FA-982B-4E47-8CCF-EF9809F44FAB}"/>
              </a:ext>
            </a:extLst>
          </p:cNvPr>
          <p:cNvSpPr/>
          <p:nvPr/>
        </p:nvSpPr>
        <p:spPr>
          <a:xfrm>
            <a:off x="0" y="3680788"/>
            <a:ext cx="10093572" cy="20900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6D30B802-54B6-F94A-8B99-A86A740877AC}"/>
              </a:ext>
            </a:extLst>
          </p:cNvPr>
          <p:cNvSpPr/>
          <p:nvPr/>
        </p:nvSpPr>
        <p:spPr>
          <a:xfrm>
            <a:off x="562356" y="492218"/>
            <a:ext cx="3174492" cy="387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7524694E-6109-5D47-9452-9BD34D71A76D}"/>
              </a:ext>
            </a:extLst>
          </p:cNvPr>
          <p:cNvSpPr/>
          <p:nvPr/>
        </p:nvSpPr>
        <p:spPr>
          <a:xfrm>
            <a:off x="701794" y="3252383"/>
            <a:ext cx="788668" cy="788612"/>
          </a:xfrm>
          <a:custGeom>
            <a:avLst/>
            <a:gdLst/>
            <a:ahLst/>
            <a:cxnLst/>
            <a:rect l="l" t="t" r="r" b="b"/>
            <a:pathLst>
              <a:path w="1300480" h="1300479">
                <a:moveTo>
                  <a:pt x="650208" y="0"/>
                </a:moveTo>
                <a:lnTo>
                  <a:pt x="0" y="650208"/>
                </a:lnTo>
                <a:lnTo>
                  <a:pt x="650208" y="1300417"/>
                </a:lnTo>
                <a:lnTo>
                  <a:pt x="1300417" y="650208"/>
                </a:lnTo>
                <a:lnTo>
                  <a:pt x="6502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334E89-583B-164C-BB65-68552150C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5" y="6473704"/>
            <a:ext cx="1617385" cy="16540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E71C6C-E9D8-7643-9DC6-E024A17DE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255" y="2626724"/>
            <a:ext cx="9658097" cy="769441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71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614">
            <a:extLst>
              <a:ext uri="{FF2B5EF4-FFF2-40B4-BE49-F238E27FC236}">
                <a16:creationId xmlns:a16="http://schemas.microsoft.com/office/drawing/2014/main" id="{334335BA-1E84-CE43-86A5-FC217C252459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21" name="Tekstvak 12">
            <a:extLst>
              <a:ext uri="{FF2B5EF4-FFF2-40B4-BE49-F238E27FC236}">
                <a16:creationId xmlns:a16="http://schemas.microsoft.com/office/drawing/2014/main" id="{C3D5C66D-AA2E-D44C-84E1-7F9AEE9C6207}"/>
              </a:ext>
            </a:extLst>
          </p:cNvPr>
          <p:cNvSpPr txBox="1"/>
          <p:nvPr/>
        </p:nvSpPr>
        <p:spPr>
          <a:xfrm>
            <a:off x="11030120" y="6432504"/>
            <a:ext cx="55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7D065001-6516-854A-A3D8-D935E86DEB90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5EC7D-3088-D640-8F46-7844A888A67A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0E0F26F7-4A5C-DA40-91C9-F539438D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 algn="just">
              <a:defRPr sz="2000" b="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0D04408-2937-CC46-AE32-C510BD554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213" y="1188000"/>
            <a:ext cx="4771330" cy="503664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8660988C-2BB3-5C4E-B7A6-FF488EB865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6503" y="1186299"/>
            <a:ext cx="4770284" cy="503664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D3048A-BBCD-C14A-BC07-0D35F8280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2C85BC6-BFB7-451C-AEB3-61A123D7EF40}"/>
              </a:ext>
            </a:extLst>
          </p:cNvPr>
          <p:cNvSpPr txBox="1"/>
          <p:nvPr/>
        </p:nvSpPr>
        <p:spPr>
          <a:xfrm>
            <a:off x="10867331" y="289758"/>
            <a:ext cx="1016881" cy="428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83"/>
              <a:t>[LOGO]</a:t>
            </a:r>
          </a:p>
        </p:txBody>
      </p:sp>
      <p:sp>
        <p:nvSpPr>
          <p:cNvPr id="15" name="Tijdelijke aanduiding voor voettekst 1">
            <a:extLst>
              <a:ext uri="{FF2B5EF4-FFF2-40B4-BE49-F238E27FC236}">
                <a16:creationId xmlns:a16="http://schemas.microsoft.com/office/drawing/2014/main" id="{B37AF033-22E3-4357-9835-48A50111C50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rgbClr val="747474"/>
                </a:solidFill>
              </a:defRPr>
            </a:lvl1pPr>
          </a:lstStyle>
          <a:p>
            <a:r>
              <a:rPr lang="nl-NL"/>
              <a:t>vertrouwelijk, verstrekt aan Derek Hoeffelman</a:t>
            </a:r>
          </a:p>
        </p:txBody>
      </p:sp>
    </p:spTree>
    <p:extLst>
      <p:ext uri="{BB962C8B-B14F-4D97-AF65-F5344CB8AC3E}">
        <p14:creationId xmlns:p14="http://schemas.microsoft.com/office/powerpoint/2010/main" val="1680849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614">
            <a:extLst>
              <a:ext uri="{FF2B5EF4-FFF2-40B4-BE49-F238E27FC236}">
                <a16:creationId xmlns:a16="http://schemas.microsoft.com/office/drawing/2014/main" id="{334335BA-1E84-CE43-86A5-FC217C252459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21" name="Tekstvak 12">
            <a:extLst>
              <a:ext uri="{FF2B5EF4-FFF2-40B4-BE49-F238E27FC236}">
                <a16:creationId xmlns:a16="http://schemas.microsoft.com/office/drawing/2014/main" id="{C3D5C66D-AA2E-D44C-84E1-7F9AEE9C6207}"/>
              </a:ext>
            </a:extLst>
          </p:cNvPr>
          <p:cNvSpPr txBox="1"/>
          <p:nvPr/>
        </p:nvSpPr>
        <p:spPr>
          <a:xfrm>
            <a:off x="11030120" y="6432504"/>
            <a:ext cx="34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7D065001-6516-854A-A3D8-D935E86DEB90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5EC7D-3088-D640-8F46-7844A888A67A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0E0F26F7-4A5C-DA40-91C9-F539438D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>
              <a:defRPr sz="2000" b="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voettekst 1">
            <a:extLst>
              <a:ext uri="{FF2B5EF4-FFF2-40B4-BE49-F238E27FC236}">
                <a16:creationId xmlns:a16="http://schemas.microsoft.com/office/drawing/2014/main" id="{4B947D4D-1F51-44BF-9EB3-92194EC002B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rgbClr val="747474"/>
                </a:solidFill>
              </a:defRPr>
            </a:lvl1pPr>
          </a:lstStyle>
          <a:p>
            <a:r>
              <a:rPr lang="nl-NL"/>
              <a:t>vertrouwelijk, verstrekt aan Derek Hoeffelman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B1DB3A4-76FA-4FFA-BCF4-22A2D735F5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74951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614">
            <a:extLst>
              <a:ext uri="{FF2B5EF4-FFF2-40B4-BE49-F238E27FC236}">
                <a16:creationId xmlns:a16="http://schemas.microsoft.com/office/drawing/2014/main" id="{334335BA-1E84-CE43-86A5-FC217C252459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21" name="Tekstvak 12">
            <a:extLst>
              <a:ext uri="{FF2B5EF4-FFF2-40B4-BE49-F238E27FC236}">
                <a16:creationId xmlns:a16="http://schemas.microsoft.com/office/drawing/2014/main" id="{C3D5C66D-AA2E-D44C-84E1-7F9AEE9C6207}"/>
              </a:ext>
            </a:extLst>
          </p:cNvPr>
          <p:cNvSpPr txBox="1"/>
          <p:nvPr/>
        </p:nvSpPr>
        <p:spPr>
          <a:xfrm>
            <a:off x="11030120" y="6432504"/>
            <a:ext cx="34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7D065001-6516-854A-A3D8-D935E86DEB90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5EC7D-3088-D640-8F46-7844A888A67A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0E0F26F7-4A5C-DA40-91C9-F539438D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>
              <a:defRPr sz="2000" b="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8BDA8416-6D55-3749-B2CD-EBA9E9D8DCA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92057" y="1188000"/>
            <a:ext cx="5603943" cy="463731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nl-NL"/>
              <a:t>Klik op het pictogram als u een tabel wilt toevoegen</a:t>
            </a:r>
          </a:p>
        </p:txBody>
      </p:sp>
      <p:sp>
        <p:nvSpPr>
          <p:cNvPr id="15" name="Tijdelijke aanduiding voor voettekst 1">
            <a:extLst>
              <a:ext uri="{FF2B5EF4-FFF2-40B4-BE49-F238E27FC236}">
                <a16:creationId xmlns:a16="http://schemas.microsoft.com/office/drawing/2014/main" id="{529C1951-F6DD-43DB-80B6-DC106E88485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rgbClr val="747474"/>
                </a:solidFill>
              </a:defRPr>
            </a:lvl1pPr>
          </a:lstStyle>
          <a:p>
            <a:r>
              <a:rPr lang="nl-NL"/>
              <a:t>vertrouwelijk, verstrekt aan Derek Hoeffelman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7522365-D3A9-4347-885F-3B3D5F425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3110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2D7368BA-79F0-394D-B37B-C1EFCB5FC0F7}"/>
              </a:ext>
            </a:extLst>
          </p:cNvPr>
          <p:cNvSpPr/>
          <p:nvPr/>
        </p:nvSpPr>
        <p:spPr>
          <a:xfrm>
            <a:off x="1" y="0"/>
            <a:ext cx="12191999" cy="2895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9" name="Shape 1614">
            <a:extLst>
              <a:ext uri="{FF2B5EF4-FFF2-40B4-BE49-F238E27FC236}">
                <a16:creationId xmlns:a16="http://schemas.microsoft.com/office/drawing/2014/main" id="{FE3790C0-7DA0-DF4D-9BDB-4FC749138C73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10" name="Tekstvak 12">
            <a:extLst>
              <a:ext uri="{FF2B5EF4-FFF2-40B4-BE49-F238E27FC236}">
                <a16:creationId xmlns:a16="http://schemas.microsoft.com/office/drawing/2014/main" id="{24E0A977-0486-1D45-96DF-9B10912426D2}"/>
              </a:ext>
            </a:extLst>
          </p:cNvPr>
          <p:cNvSpPr txBox="1"/>
          <p:nvPr/>
        </p:nvSpPr>
        <p:spPr>
          <a:xfrm>
            <a:off x="11030120" y="6432504"/>
            <a:ext cx="55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02D234F2-6DFE-8E43-92BA-02A43E7D4F28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195EA-08EB-904E-82D5-668130D4BA00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14" name="Title 31">
            <a:extLst>
              <a:ext uri="{FF2B5EF4-FFF2-40B4-BE49-F238E27FC236}">
                <a16:creationId xmlns:a16="http://schemas.microsoft.com/office/drawing/2014/main" id="{3FBBF6AA-453A-1046-9A6C-80CAD4243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7E42680-F5DC-2845-8DF2-EF5D0C4948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5524" y="3060000"/>
            <a:ext cx="10925291" cy="287614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8" name="Tijdelijke aanduiding voor voettekst 1">
            <a:extLst>
              <a:ext uri="{FF2B5EF4-FFF2-40B4-BE49-F238E27FC236}">
                <a16:creationId xmlns:a16="http://schemas.microsoft.com/office/drawing/2014/main" id="{97432195-1C07-4690-B52F-3A7E3B829D6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rgbClr val="747474"/>
                </a:solidFill>
              </a:defRPr>
            </a:lvl1pPr>
          </a:lstStyle>
          <a:p>
            <a:r>
              <a:rPr lang="nl-NL"/>
              <a:t>vertrouwelijk, verstrekt aan Derek Hoeffelman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B5B9DE0-8438-4879-B8E6-5B7A6AFF61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05590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alf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BD6BE55-D6EF-C14E-B562-018566E9E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7" y="0"/>
            <a:ext cx="5520288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Shape 1614">
            <a:extLst>
              <a:ext uri="{FF2B5EF4-FFF2-40B4-BE49-F238E27FC236}">
                <a16:creationId xmlns:a16="http://schemas.microsoft.com/office/drawing/2014/main" id="{6201C6C0-7297-A045-A654-74DF992CCDDD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8" name="Tekstvak 12">
            <a:extLst>
              <a:ext uri="{FF2B5EF4-FFF2-40B4-BE49-F238E27FC236}">
                <a16:creationId xmlns:a16="http://schemas.microsoft.com/office/drawing/2014/main" id="{2626DF3F-7B78-E44C-8ABE-A88239512AC7}"/>
              </a:ext>
            </a:extLst>
          </p:cNvPr>
          <p:cNvSpPr txBox="1"/>
          <p:nvPr/>
        </p:nvSpPr>
        <p:spPr>
          <a:xfrm>
            <a:off x="11030120" y="6432504"/>
            <a:ext cx="34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E05AB58A-1B2A-5340-98AC-36D769145D79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BA3815-1257-5041-A981-1B525624B2C6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62EED493-81C0-2049-BAF2-CA366A82B74B}"/>
              </a:ext>
            </a:extLst>
          </p:cNvPr>
          <p:cNvSpPr/>
          <p:nvPr/>
        </p:nvSpPr>
        <p:spPr>
          <a:xfrm>
            <a:off x="5520531" y="4227282"/>
            <a:ext cx="1857682" cy="0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0" name="Tekstvak 7">
            <a:extLst>
              <a:ext uri="{FF2B5EF4-FFF2-40B4-BE49-F238E27FC236}">
                <a16:creationId xmlns:a16="http://schemas.microsoft.com/office/drawing/2014/main" id="{7E8E429E-CE88-7542-8966-0679BCA791DC}"/>
              </a:ext>
            </a:extLst>
          </p:cNvPr>
          <p:cNvSpPr txBox="1"/>
          <p:nvPr/>
        </p:nvSpPr>
        <p:spPr>
          <a:xfrm>
            <a:off x="11030120" y="6432986"/>
            <a:ext cx="34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E83CBFDC-572D-DB49-9C6B-5C1B9531CD9D}"/>
              </a:ext>
            </a:extLst>
          </p:cNvPr>
          <p:cNvSpPr/>
          <p:nvPr/>
        </p:nvSpPr>
        <p:spPr>
          <a:xfrm flipV="1">
            <a:off x="10604978" y="6541000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2" name="Tijdelijke aanduiding voor voettekst 9">
            <a:extLst>
              <a:ext uri="{FF2B5EF4-FFF2-40B4-BE49-F238E27FC236}">
                <a16:creationId xmlns:a16="http://schemas.microsoft.com/office/drawing/2014/main" id="{744AE6D0-151A-B946-B184-E078239D6394}"/>
              </a:ext>
            </a:extLst>
          </p:cNvPr>
          <p:cNvSpPr txBox="1">
            <a:spLocks/>
          </p:cNvSpPr>
          <p:nvPr/>
        </p:nvSpPr>
        <p:spPr>
          <a:xfrm>
            <a:off x="4736165" y="6378422"/>
            <a:ext cx="3901440" cy="167972"/>
          </a:xfrm>
          <a:prstGeom prst="rect">
            <a:avLst/>
          </a:prstGeom>
        </p:spPr>
        <p:txBody>
          <a:bodyPr vert="horz" lIns="55449" tIns="27725" rIns="55449" bIns="27725" rtlCol="0" anchor="ctr"/>
          <a:lstStyle>
            <a:defPPr>
              <a:defRPr lang="nl-NL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i="0">
                <a:solidFill>
                  <a:srgbClr val="747474"/>
                </a:solidFill>
              </a:rPr>
              <a:t>vertrouwelijk, verstrekt aan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A0906C2-25BF-D14F-9A3B-BB10AAF906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8892" y="1977652"/>
            <a:ext cx="5021227" cy="1993744"/>
          </a:xfrm>
          <a:prstGeom prst="rect">
            <a:avLst/>
          </a:prstGeom>
        </p:spPr>
        <p:txBody>
          <a:bodyPr/>
          <a:lstStyle>
            <a:lvl1pPr>
              <a:defRPr sz="1092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E5E04D4-0856-E048-A3F3-104223ADB2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893" y="4584194"/>
            <a:ext cx="5021094" cy="298618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7684CB-F807-F54B-9073-0BB9BE488D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892" y="448480"/>
            <a:ext cx="5021094" cy="298618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A9B3196-9718-814D-A2EF-918976D829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8892" y="755638"/>
            <a:ext cx="5021094" cy="15464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390792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614">
            <a:extLst>
              <a:ext uri="{FF2B5EF4-FFF2-40B4-BE49-F238E27FC236}">
                <a16:creationId xmlns:a16="http://schemas.microsoft.com/office/drawing/2014/main" id="{334335BA-1E84-CE43-86A5-FC217C252459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21" name="Tekstvak 12">
            <a:extLst>
              <a:ext uri="{FF2B5EF4-FFF2-40B4-BE49-F238E27FC236}">
                <a16:creationId xmlns:a16="http://schemas.microsoft.com/office/drawing/2014/main" id="{C3D5C66D-AA2E-D44C-84E1-7F9AEE9C6207}"/>
              </a:ext>
            </a:extLst>
          </p:cNvPr>
          <p:cNvSpPr txBox="1"/>
          <p:nvPr/>
        </p:nvSpPr>
        <p:spPr>
          <a:xfrm>
            <a:off x="11030120" y="6432504"/>
            <a:ext cx="55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7D065001-6516-854A-A3D8-D935E86DEB90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5EC7D-3088-D640-8F46-7844A888A67A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0E0F26F7-4A5C-DA40-91C9-F539438D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 algn="just">
              <a:defRPr sz="2000" b="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0D04408-2937-CC46-AE32-C510BD554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213" y="1188000"/>
            <a:ext cx="4771330" cy="503664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8660988C-2BB3-5C4E-B7A6-FF488EB865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6503" y="1186299"/>
            <a:ext cx="4770284" cy="503664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D3048A-BBCD-C14A-BC07-0D35F8280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voettekst 1">
            <a:extLst>
              <a:ext uri="{FF2B5EF4-FFF2-40B4-BE49-F238E27FC236}">
                <a16:creationId xmlns:a16="http://schemas.microsoft.com/office/drawing/2014/main" id="{B37AF033-22E3-4357-9835-48A50111C50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629400"/>
            <a:ext cx="3901440" cy="167972"/>
          </a:xfrm>
        </p:spPr>
        <p:txBody>
          <a:bodyPr/>
          <a:lstStyle>
            <a:lvl1pPr>
              <a:defRPr sz="1000" i="0">
                <a:solidFill>
                  <a:srgbClr val="747474"/>
                </a:solidFill>
              </a:defRPr>
            </a:lvl1pPr>
          </a:lstStyle>
          <a:p>
            <a:r>
              <a:rPr lang="nl-NL"/>
              <a:t>vertrouwelijk</a:t>
            </a:r>
          </a:p>
        </p:txBody>
      </p:sp>
      <p:sp>
        <p:nvSpPr>
          <p:cNvPr id="12" name="Shape 1614">
            <a:extLst>
              <a:ext uri="{FF2B5EF4-FFF2-40B4-BE49-F238E27FC236}">
                <a16:creationId xmlns:a16="http://schemas.microsoft.com/office/drawing/2014/main" id="{6AA52311-AB64-48A2-9753-41E03FB17A6C}"/>
              </a:ext>
            </a:extLst>
          </p:cNvPr>
          <p:cNvSpPr/>
          <p:nvPr/>
        </p:nvSpPr>
        <p:spPr>
          <a:xfrm>
            <a:off x="1324670" y="508829"/>
            <a:ext cx="4771330" cy="29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6" tIns="25396" rIns="25396" bIns="25396">
            <a:spAutoFit/>
          </a:bodyPr>
          <a:lstStyle/>
          <a:p>
            <a:pPr algn="just" defTabSz="412712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16" name="Tekstvak 12">
            <a:extLst>
              <a:ext uri="{FF2B5EF4-FFF2-40B4-BE49-F238E27FC236}">
                <a16:creationId xmlns:a16="http://schemas.microsoft.com/office/drawing/2014/main" id="{E72097AB-34CF-4DA6-B4BE-C02E1F9F8C09}"/>
              </a:ext>
            </a:extLst>
          </p:cNvPr>
          <p:cNvSpPr txBox="1"/>
          <p:nvPr/>
        </p:nvSpPr>
        <p:spPr>
          <a:xfrm>
            <a:off x="11030120" y="6432505"/>
            <a:ext cx="55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5D8C1B65-D120-47AE-BED2-1E1D694D785B}"/>
              </a:ext>
            </a:extLst>
          </p:cNvPr>
          <p:cNvSpPr/>
          <p:nvPr/>
        </p:nvSpPr>
        <p:spPr>
          <a:xfrm flipV="1">
            <a:off x="10604979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18" name="Shape 1614">
            <a:extLst>
              <a:ext uri="{FF2B5EF4-FFF2-40B4-BE49-F238E27FC236}">
                <a16:creationId xmlns:a16="http://schemas.microsoft.com/office/drawing/2014/main" id="{9F1ED96F-C4F9-42DD-A7CA-960ECE27DC3F}"/>
              </a:ext>
            </a:extLst>
          </p:cNvPr>
          <p:cNvSpPr/>
          <p:nvPr userDrawn="1"/>
        </p:nvSpPr>
        <p:spPr>
          <a:xfrm>
            <a:off x="1324670" y="508829"/>
            <a:ext cx="4771330" cy="29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6" tIns="25396" rIns="25396" bIns="25396">
            <a:spAutoFit/>
          </a:bodyPr>
          <a:lstStyle/>
          <a:p>
            <a:pPr algn="just" defTabSz="412712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19" name="Tekstvak 12">
            <a:extLst>
              <a:ext uri="{FF2B5EF4-FFF2-40B4-BE49-F238E27FC236}">
                <a16:creationId xmlns:a16="http://schemas.microsoft.com/office/drawing/2014/main" id="{A8B3D411-5B45-40C8-8A5C-F9C7D976E68D}"/>
              </a:ext>
            </a:extLst>
          </p:cNvPr>
          <p:cNvSpPr txBox="1"/>
          <p:nvPr userDrawn="1"/>
        </p:nvSpPr>
        <p:spPr>
          <a:xfrm>
            <a:off x="11030120" y="6432505"/>
            <a:ext cx="55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19FA13BD-0B42-48A3-84E0-512182C7E664}"/>
              </a:ext>
            </a:extLst>
          </p:cNvPr>
          <p:cNvSpPr/>
          <p:nvPr userDrawn="1"/>
        </p:nvSpPr>
        <p:spPr>
          <a:xfrm flipV="1">
            <a:off x="10604979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</p:spTree>
    <p:extLst>
      <p:ext uri="{BB962C8B-B14F-4D97-AF65-F5344CB8AC3E}">
        <p14:creationId xmlns:p14="http://schemas.microsoft.com/office/powerpoint/2010/main" val="536836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ussen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40F63FD-27CE-4736-932B-3D93B80FE827}"/>
              </a:ext>
            </a:extLst>
          </p:cNvPr>
          <p:cNvSpPr/>
          <p:nvPr/>
        </p:nvSpPr>
        <p:spPr>
          <a:xfrm>
            <a:off x="3659516" y="3429000"/>
            <a:ext cx="8545031" cy="1779180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BBEB072-4F32-6444-B160-EE832B356716}"/>
              </a:ext>
            </a:extLst>
          </p:cNvPr>
          <p:cNvSpPr/>
          <p:nvPr/>
        </p:nvSpPr>
        <p:spPr>
          <a:xfrm flipV="1">
            <a:off x="11122217" y="5061871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>
                <a:alpha val="0"/>
              </a:srgbClr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3B52E08-A210-F64E-9D60-9B72A6F40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661" y="4002833"/>
            <a:ext cx="6931649" cy="1539747"/>
          </a:xfrm>
        </p:spPr>
        <p:txBody>
          <a:bodyPr/>
          <a:lstStyle>
            <a:lvl1pPr algn="r">
              <a:defRPr sz="5003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23273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0EABB918-E7B4-DE43-B2CD-6BEAC85AF499}"/>
              </a:ext>
            </a:extLst>
          </p:cNvPr>
          <p:cNvSpPr>
            <a:spLocks noChangeAspect="1"/>
          </p:cNvSpPr>
          <p:nvPr/>
        </p:nvSpPr>
        <p:spPr>
          <a:xfrm>
            <a:off x="5197" y="481"/>
            <a:ext cx="12190475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11" name="Tekstvak 12">
            <a:extLst>
              <a:ext uri="{FF2B5EF4-FFF2-40B4-BE49-F238E27FC236}">
                <a16:creationId xmlns:a16="http://schemas.microsoft.com/office/drawing/2014/main" id="{6175BD02-FBB8-134F-B743-9991D101011C}"/>
              </a:ext>
            </a:extLst>
          </p:cNvPr>
          <p:cNvSpPr txBox="1"/>
          <p:nvPr/>
        </p:nvSpPr>
        <p:spPr>
          <a:xfrm>
            <a:off x="11030120" y="6432504"/>
            <a:ext cx="55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C8128D93-B265-364C-BAD7-E4BCAC0342D8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6" name="Shape 1614">
            <a:extLst>
              <a:ext uri="{FF2B5EF4-FFF2-40B4-BE49-F238E27FC236}">
                <a16:creationId xmlns:a16="http://schemas.microsoft.com/office/drawing/2014/main" id="{32369E5D-F7F9-3A44-9F39-0C4D7DD5EF55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7" name="Title 31">
            <a:extLst>
              <a:ext uri="{FF2B5EF4-FFF2-40B4-BE49-F238E27FC236}">
                <a16:creationId xmlns:a16="http://schemas.microsoft.com/office/drawing/2014/main" id="{CE6ED91A-0C62-1944-BCE1-E32CB67C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voettekst 1">
            <a:extLst>
              <a:ext uri="{FF2B5EF4-FFF2-40B4-BE49-F238E27FC236}">
                <a16:creationId xmlns:a16="http://schemas.microsoft.com/office/drawing/2014/main" id="{667F51F4-2038-4A30-9230-2038A1EDF15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chemeClr val="bg1"/>
                </a:solidFill>
              </a:defRPr>
            </a:lvl1pPr>
          </a:lstStyle>
          <a:p>
            <a:r>
              <a:rPr lang="nl-NL"/>
              <a:t>vertrouwelijk, verstrekt aan Derek Hoeffelman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16725CC-1245-4767-A108-1D118F9D66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3881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al 19">
            <a:extLst>
              <a:ext uri="{FF2B5EF4-FFF2-40B4-BE49-F238E27FC236}">
                <a16:creationId xmlns:a16="http://schemas.microsoft.com/office/drawing/2014/main" id="{BC323C2B-7EDB-475E-8631-13A7F0FB9FB8}"/>
              </a:ext>
            </a:extLst>
          </p:cNvPr>
          <p:cNvSpPr/>
          <p:nvPr/>
        </p:nvSpPr>
        <p:spPr>
          <a:xfrm>
            <a:off x="457576" y="1057257"/>
            <a:ext cx="792000" cy="792000"/>
          </a:xfrm>
          <a:prstGeom prst="ellipse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7FCA42-17B3-4E8B-999E-7A7C216A5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4" y="1057656"/>
            <a:ext cx="762000" cy="76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0AE175-E3AF-DC41-82A6-6F13330BE7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5"/>
          <a:stretch/>
        </p:blipFill>
        <p:spPr>
          <a:xfrm>
            <a:off x="0" y="5025800"/>
            <a:ext cx="12192000" cy="1855593"/>
          </a:xfrm>
          <a:prstGeom prst="rect">
            <a:avLst/>
          </a:prstGeom>
        </p:spPr>
      </p:pic>
      <p:sp>
        <p:nvSpPr>
          <p:cNvPr id="10" name="Shape 676">
            <a:extLst>
              <a:ext uri="{FF2B5EF4-FFF2-40B4-BE49-F238E27FC236}">
                <a16:creationId xmlns:a16="http://schemas.microsoft.com/office/drawing/2014/main" id="{BE9E5986-E9EA-BC46-89DD-D36809BA20E2}"/>
              </a:ext>
            </a:extLst>
          </p:cNvPr>
          <p:cNvSpPr/>
          <p:nvPr/>
        </p:nvSpPr>
        <p:spPr>
          <a:xfrm>
            <a:off x="492058" y="475200"/>
            <a:ext cx="1116875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5600" spc="-112">
                <a:latin typeface="+mn-lt"/>
                <a:ea typeface="+mn-ea"/>
                <a:cs typeface="+mn-cs"/>
                <a:sym typeface="Lato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nl-NL" sz="2000" spc="-56">
                <a:solidFill>
                  <a:srgbClr val="304895"/>
                </a:solidFill>
              </a:rPr>
              <a:t>Contact</a:t>
            </a:r>
            <a:endParaRPr sz="2000" spc="-56">
              <a:solidFill>
                <a:srgbClr val="304895"/>
              </a:solidFill>
            </a:endParaRPr>
          </a:p>
        </p:txBody>
      </p:sp>
      <p:sp>
        <p:nvSpPr>
          <p:cNvPr id="33" name="Rechthoek 73">
            <a:extLst>
              <a:ext uri="{FF2B5EF4-FFF2-40B4-BE49-F238E27FC236}">
                <a16:creationId xmlns:a16="http://schemas.microsoft.com/office/drawing/2014/main" id="{6B0FC2E2-59A7-0D42-9AB5-AC59DB1F8749}"/>
              </a:ext>
            </a:extLst>
          </p:cNvPr>
          <p:cNvSpPr/>
          <p:nvPr/>
        </p:nvSpPr>
        <p:spPr>
          <a:xfrm rot="18900000">
            <a:off x="625357" y="4816185"/>
            <a:ext cx="428992" cy="428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/>
          </a:p>
        </p:txBody>
      </p:sp>
      <p:grpSp>
        <p:nvGrpSpPr>
          <p:cNvPr id="34" name="Groep 1">
            <a:extLst>
              <a:ext uri="{FF2B5EF4-FFF2-40B4-BE49-F238E27FC236}">
                <a16:creationId xmlns:a16="http://schemas.microsoft.com/office/drawing/2014/main" id="{AC3033A1-5A1F-1941-970D-558A6AF8F073}"/>
              </a:ext>
            </a:extLst>
          </p:cNvPr>
          <p:cNvGrpSpPr/>
          <p:nvPr/>
        </p:nvGrpSpPr>
        <p:grpSpPr>
          <a:xfrm>
            <a:off x="446963" y="1046475"/>
            <a:ext cx="3069892" cy="1550830"/>
            <a:chOff x="823584" y="3892496"/>
            <a:chExt cx="5062124" cy="2557434"/>
          </a:xfrm>
        </p:grpSpPr>
        <p:sp>
          <p:nvSpPr>
            <p:cNvPr id="35" name="Shape 128">
              <a:extLst>
                <a:ext uri="{FF2B5EF4-FFF2-40B4-BE49-F238E27FC236}">
                  <a16:creationId xmlns:a16="http://schemas.microsoft.com/office/drawing/2014/main" id="{AE30C0B4-4C23-5641-988B-3EDF27CF964E}"/>
                </a:ext>
              </a:extLst>
            </p:cNvPr>
            <p:cNvSpPr/>
            <p:nvPr/>
          </p:nvSpPr>
          <p:spPr>
            <a:xfrm>
              <a:off x="823584" y="3892496"/>
              <a:ext cx="1295719" cy="129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rgbClr val="2F4895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36" name="Shape 123">
              <a:extLst>
                <a:ext uri="{FF2B5EF4-FFF2-40B4-BE49-F238E27FC236}">
                  <a16:creationId xmlns:a16="http://schemas.microsoft.com/office/drawing/2014/main" id="{3C3006F9-F59B-8147-9841-144A7B3886EF}"/>
                </a:ext>
              </a:extLst>
            </p:cNvPr>
            <p:cNvSpPr/>
            <p:nvPr/>
          </p:nvSpPr>
          <p:spPr>
            <a:xfrm>
              <a:off x="919125" y="5418117"/>
              <a:ext cx="4966583" cy="249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l">
                <a:lnSpc>
                  <a:spcPct val="80000"/>
                </a:lnSpc>
                <a:defRPr sz="2400" spc="792"/>
              </a:lvl1pPr>
            </a:lstStyle>
            <a:p>
              <a:pPr lvl="0">
                <a:defRPr sz="1800" spc="0">
                  <a:solidFill>
                    <a:srgbClr val="000000"/>
                  </a:solidFill>
                </a:defRPr>
              </a:pPr>
              <a:r>
                <a:rPr lang="nl-NL" sz="1200" b="1" spc="0">
                  <a:solidFill>
                    <a:srgbClr val="2F48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BART STEENMEIJER</a:t>
              </a:r>
              <a:endParaRPr sz="1200" b="1" spc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Shape 123">
              <a:extLst>
                <a:ext uri="{FF2B5EF4-FFF2-40B4-BE49-F238E27FC236}">
                  <a16:creationId xmlns:a16="http://schemas.microsoft.com/office/drawing/2014/main" id="{D435FCAA-F616-8C45-B176-E2B17A29D617}"/>
                </a:ext>
              </a:extLst>
            </p:cNvPr>
            <p:cNvSpPr/>
            <p:nvPr/>
          </p:nvSpPr>
          <p:spPr>
            <a:xfrm>
              <a:off x="919125" y="5840874"/>
              <a:ext cx="3760522" cy="6090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l">
                <a:lnSpc>
                  <a:spcPct val="80000"/>
                </a:lnSpc>
                <a:defRPr sz="2400" spc="792"/>
              </a:lvl1pPr>
            </a:lstStyle>
            <a:p>
              <a:pPr>
                <a:lnSpc>
                  <a:spcPct val="100000"/>
                </a:lnSpc>
              </a:pPr>
              <a:r>
                <a:rPr lang="en-GB" sz="1200" spc="150">
                  <a:solidFill>
                    <a:srgbClr val="2F4895"/>
                  </a:solidFill>
                </a:rPr>
                <a:t>+ 31 (0) 6 30 39 45 58</a:t>
              </a:r>
              <a:br>
                <a:rPr lang="en-GB" sz="1200" spc="150">
                  <a:solidFill>
                    <a:srgbClr val="2F4895"/>
                  </a:solidFill>
                </a:rPr>
              </a:br>
              <a:r>
                <a:rPr lang="en-GB" sz="1200" kern="1200" spc="0">
                  <a:solidFill>
                    <a:srgbClr val="2F4895"/>
                  </a:solidFill>
                  <a:latin typeface="+mn-lt"/>
                  <a:ea typeface="+mn-ea"/>
                  <a:cs typeface="+mn-cs"/>
                </a:rPr>
                <a:t>b.steenmeijer@marktlink.nl</a:t>
              </a:r>
              <a:endParaRPr lang="nl-NL" sz="1200" kern="1200" spc="0">
                <a:solidFill>
                  <a:srgbClr val="2F4895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5" name="Groep 1">
            <a:extLst>
              <a:ext uri="{FF2B5EF4-FFF2-40B4-BE49-F238E27FC236}">
                <a16:creationId xmlns:a16="http://schemas.microsoft.com/office/drawing/2014/main" id="{B5FA5FDC-2129-0C4C-AAD8-7396F5F33A43}"/>
              </a:ext>
            </a:extLst>
          </p:cNvPr>
          <p:cNvGrpSpPr/>
          <p:nvPr/>
        </p:nvGrpSpPr>
        <p:grpSpPr>
          <a:xfrm>
            <a:off x="2919452" y="1046475"/>
            <a:ext cx="3011952" cy="1550830"/>
            <a:chOff x="919125" y="3892496"/>
            <a:chExt cx="4966583" cy="2557434"/>
          </a:xfrm>
        </p:grpSpPr>
        <p:sp>
          <p:nvSpPr>
            <p:cNvPr id="46" name="Shape 128">
              <a:extLst>
                <a:ext uri="{FF2B5EF4-FFF2-40B4-BE49-F238E27FC236}">
                  <a16:creationId xmlns:a16="http://schemas.microsoft.com/office/drawing/2014/main" id="{F94C0A37-6A1F-B049-96C2-8E664D5D9569}"/>
                </a:ext>
              </a:extLst>
            </p:cNvPr>
            <p:cNvSpPr/>
            <p:nvPr/>
          </p:nvSpPr>
          <p:spPr>
            <a:xfrm>
              <a:off x="919125" y="3892496"/>
              <a:ext cx="1295719" cy="129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rgbClr val="2F4895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47" name="Shape 123">
              <a:extLst>
                <a:ext uri="{FF2B5EF4-FFF2-40B4-BE49-F238E27FC236}">
                  <a16:creationId xmlns:a16="http://schemas.microsoft.com/office/drawing/2014/main" id="{550378D5-4D5B-BC43-B158-9BD5EDAF47CE}"/>
                </a:ext>
              </a:extLst>
            </p:cNvPr>
            <p:cNvSpPr/>
            <p:nvPr/>
          </p:nvSpPr>
          <p:spPr>
            <a:xfrm>
              <a:off x="919125" y="5418117"/>
              <a:ext cx="4966583" cy="249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l">
                <a:lnSpc>
                  <a:spcPct val="80000"/>
                </a:lnSpc>
                <a:defRPr sz="2400" spc="792"/>
              </a:lvl1pPr>
            </a:lstStyle>
            <a:p>
              <a:pPr lvl="0">
                <a:defRPr sz="1800" spc="0">
                  <a:solidFill>
                    <a:srgbClr val="000000"/>
                  </a:solidFill>
                </a:defRPr>
              </a:pPr>
              <a:r>
                <a:rPr lang="nl-NL" sz="1200" b="1" spc="0">
                  <a:solidFill>
                    <a:srgbClr val="2F48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LAURENCE HAMILTON</a:t>
              </a:r>
              <a:endParaRPr sz="1200" b="1" spc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Shape 123">
              <a:extLst>
                <a:ext uri="{FF2B5EF4-FFF2-40B4-BE49-F238E27FC236}">
                  <a16:creationId xmlns:a16="http://schemas.microsoft.com/office/drawing/2014/main" id="{8559C761-2A5E-E140-8BE1-18701D47121C}"/>
                </a:ext>
              </a:extLst>
            </p:cNvPr>
            <p:cNvSpPr/>
            <p:nvPr/>
          </p:nvSpPr>
          <p:spPr>
            <a:xfrm>
              <a:off x="919125" y="5840874"/>
              <a:ext cx="3760522" cy="6090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l">
                <a:lnSpc>
                  <a:spcPct val="80000"/>
                </a:lnSpc>
                <a:defRPr sz="2400" spc="792"/>
              </a:lvl1pPr>
            </a:lstStyle>
            <a:p>
              <a:pPr>
                <a:lnSpc>
                  <a:spcPct val="100000"/>
                </a:lnSpc>
              </a:pPr>
              <a:r>
                <a:rPr lang="en-GB" sz="1200" spc="150">
                  <a:solidFill>
                    <a:srgbClr val="2F4895"/>
                  </a:solidFill>
                </a:rPr>
                <a:t>+ 31 (0) 6 57 75 71 02</a:t>
              </a:r>
              <a:br>
                <a:rPr lang="en-GB" sz="1200" spc="150">
                  <a:solidFill>
                    <a:srgbClr val="2F4895"/>
                  </a:solidFill>
                </a:rPr>
              </a:br>
              <a:r>
                <a:rPr lang="en-GB" sz="1200" spc="0">
                  <a:solidFill>
                    <a:srgbClr val="2F4895"/>
                  </a:solidFill>
                </a:rPr>
                <a:t>l.hamilton@marktlink.nl</a:t>
              </a:r>
              <a:endParaRPr lang="nl-NL" sz="1200" spc="0">
                <a:solidFill>
                  <a:srgbClr val="2F4895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3D07F2C-4094-E243-9E04-4F59A6B7DE2D}"/>
              </a:ext>
            </a:extLst>
          </p:cNvPr>
          <p:cNvSpPr txBox="1"/>
          <p:nvPr/>
        </p:nvSpPr>
        <p:spPr>
          <a:xfrm>
            <a:off x="1913927" y="5815096"/>
            <a:ext cx="6432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+mn-lt"/>
              </a:rPr>
              <a:t>AMSTERDAM | ANTWERPEN | DEVENTER | DRACHTEN | DÜSSELDORF | GOUDA | ‘S-HERTOGENBOSCH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0A528-6B28-3C4B-ABD0-E99BC70182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" b="9514"/>
          <a:stretch/>
        </p:blipFill>
        <p:spPr>
          <a:xfrm>
            <a:off x="6992006" y="679328"/>
            <a:ext cx="5199994" cy="62055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5FC933A-A0BA-F544-882D-F06A6AA419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6477000"/>
            <a:ext cx="407612" cy="3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9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vertrouwelijk, verstrekt aan Derek Hoeffelman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48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vertrouwelijk, verstrekt aan Derek Hoeffelman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14522" y="1052513"/>
            <a:ext cx="10962955" cy="92075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9288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614">
            <a:extLst>
              <a:ext uri="{FF2B5EF4-FFF2-40B4-BE49-F238E27FC236}">
                <a16:creationId xmlns:a16="http://schemas.microsoft.com/office/drawing/2014/main" id="{334335BA-1E84-CE43-86A5-FC217C252459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21" name="Tekstvak 12">
            <a:extLst>
              <a:ext uri="{FF2B5EF4-FFF2-40B4-BE49-F238E27FC236}">
                <a16:creationId xmlns:a16="http://schemas.microsoft.com/office/drawing/2014/main" id="{C3D5C66D-AA2E-D44C-84E1-7F9AEE9C6207}"/>
              </a:ext>
            </a:extLst>
          </p:cNvPr>
          <p:cNvSpPr txBox="1"/>
          <p:nvPr/>
        </p:nvSpPr>
        <p:spPr>
          <a:xfrm>
            <a:off x="11030120" y="6432504"/>
            <a:ext cx="34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7D065001-6516-854A-A3D8-D935E86DEB90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5EC7D-3088-D640-8F46-7844A888A67A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0E0F26F7-4A5C-DA40-91C9-F539438D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>
              <a:defRPr sz="2000" b="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voettekst 1">
            <a:extLst>
              <a:ext uri="{FF2B5EF4-FFF2-40B4-BE49-F238E27FC236}">
                <a16:creationId xmlns:a16="http://schemas.microsoft.com/office/drawing/2014/main" id="{4B947D4D-1F51-44BF-9EB3-92194EC002B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rgbClr val="747474"/>
                </a:solidFill>
              </a:defRPr>
            </a:lvl1pPr>
          </a:lstStyle>
          <a:p>
            <a:endParaRPr lang="nl-NL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B1DB3A4-76FA-4FFA-BCF4-22A2D735F5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115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614">
            <a:extLst>
              <a:ext uri="{FF2B5EF4-FFF2-40B4-BE49-F238E27FC236}">
                <a16:creationId xmlns:a16="http://schemas.microsoft.com/office/drawing/2014/main" id="{334335BA-1E84-CE43-86A5-FC217C252459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21" name="Tekstvak 12">
            <a:extLst>
              <a:ext uri="{FF2B5EF4-FFF2-40B4-BE49-F238E27FC236}">
                <a16:creationId xmlns:a16="http://schemas.microsoft.com/office/drawing/2014/main" id="{C3D5C66D-AA2E-D44C-84E1-7F9AEE9C6207}"/>
              </a:ext>
            </a:extLst>
          </p:cNvPr>
          <p:cNvSpPr txBox="1"/>
          <p:nvPr/>
        </p:nvSpPr>
        <p:spPr>
          <a:xfrm>
            <a:off x="11030120" y="6432504"/>
            <a:ext cx="34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7D065001-6516-854A-A3D8-D935E86DEB90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5EC7D-3088-D640-8F46-7844A888A67A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0E0F26F7-4A5C-DA40-91C9-F539438D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>
              <a:defRPr sz="2000" b="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8BDA8416-6D55-3749-B2CD-EBA9E9D8DCA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92057" y="1188000"/>
            <a:ext cx="5603943" cy="463731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nl-NL"/>
              <a:t>Klik op het pictogram als u een tabel wilt toevoegen</a:t>
            </a:r>
          </a:p>
        </p:txBody>
      </p:sp>
      <p:sp>
        <p:nvSpPr>
          <p:cNvPr id="15" name="Tijdelijke aanduiding voor voettekst 1">
            <a:extLst>
              <a:ext uri="{FF2B5EF4-FFF2-40B4-BE49-F238E27FC236}">
                <a16:creationId xmlns:a16="http://schemas.microsoft.com/office/drawing/2014/main" id="{529C1951-F6DD-43DB-80B6-DC106E88485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rgbClr val="747474"/>
                </a:solidFill>
              </a:defRPr>
            </a:lvl1pPr>
          </a:lstStyle>
          <a:p>
            <a:endParaRPr lang="nl-NL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7522365-D3A9-4347-885F-3B3D5F425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3002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2D7368BA-79F0-394D-B37B-C1EFCB5FC0F7}"/>
              </a:ext>
            </a:extLst>
          </p:cNvPr>
          <p:cNvSpPr/>
          <p:nvPr/>
        </p:nvSpPr>
        <p:spPr>
          <a:xfrm>
            <a:off x="1" y="0"/>
            <a:ext cx="12191999" cy="2895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9" name="Shape 1614">
            <a:extLst>
              <a:ext uri="{FF2B5EF4-FFF2-40B4-BE49-F238E27FC236}">
                <a16:creationId xmlns:a16="http://schemas.microsoft.com/office/drawing/2014/main" id="{FE3790C0-7DA0-DF4D-9BDB-4FC749138C73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10" name="Tekstvak 12">
            <a:extLst>
              <a:ext uri="{FF2B5EF4-FFF2-40B4-BE49-F238E27FC236}">
                <a16:creationId xmlns:a16="http://schemas.microsoft.com/office/drawing/2014/main" id="{24E0A977-0486-1D45-96DF-9B10912426D2}"/>
              </a:ext>
            </a:extLst>
          </p:cNvPr>
          <p:cNvSpPr txBox="1"/>
          <p:nvPr/>
        </p:nvSpPr>
        <p:spPr>
          <a:xfrm>
            <a:off x="11030120" y="6432504"/>
            <a:ext cx="55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02D234F2-6DFE-8E43-92BA-02A43E7D4F28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195EA-08EB-904E-82D5-668130D4BA00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14" name="Title 31">
            <a:extLst>
              <a:ext uri="{FF2B5EF4-FFF2-40B4-BE49-F238E27FC236}">
                <a16:creationId xmlns:a16="http://schemas.microsoft.com/office/drawing/2014/main" id="{3FBBF6AA-453A-1046-9A6C-80CAD4243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7E42680-F5DC-2845-8DF2-EF5D0C4948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5524" y="3060000"/>
            <a:ext cx="10925291" cy="287614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8" name="Tijdelijke aanduiding voor voettekst 1">
            <a:extLst>
              <a:ext uri="{FF2B5EF4-FFF2-40B4-BE49-F238E27FC236}">
                <a16:creationId xmlns:a16="http://schemas.microsoft.com/office/drawing/2014/main" id="{97432195-1C07-4690-B52F-3A7E3B829D6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rgbClr val="747474"/>
                </a:solidFill>
              </a:defRPr>
            </a:lvl1pPr>
          </a:lstStyle>
          <a:p>
            <a:endParaRPr lang="nl-NL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B5B9DE0-8438-4879-B8E6-5B7A6AFF61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8394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alf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BD6BE55-D6EF-C14E-B562-018566E9E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7" y="0"/>
            <a:ext cx="5520288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Shape 1614">
            <a:extLst>
              <a:ext uri="{FF2B5EF4-FFF2-40B4-BE49-F238E27FC236}">
                <a16:creationId xmlns:a16="http://schemas.microsoft.com/office/drawing/2014/main" id="{6201C6C0-7297-A045-A654-74DF992CCDDD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8" name="Tekstvak 12">
            <a:extLst>
              <a:ext uri="{FF2B5EF4-FFF2-40B4-BE49-F238E27FC236}">
                <a16:creationId xmlns:a16="http://schemas.microsoft.com/office/drawing/2014/main" id="{2626DF3F-7B78-E44C-8ABE-A88239512AC7}"/>
              </a:ext>
            </a:extLst>
          </p:cNvPr>
          <p:cNvSpPr txBox="1"/>
          <p:nvPr/>
        </p:nvSpPr>
        <p:spPr>
          <a:xfrm>
            <a:off x="11030120" y="6432504"/>
            <a:ext cx="34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E05AB58A-1B2A-5340-98AC-36D769145D79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BA3815-1257-5041-A981-1B525624B2C6}"/>
              </a:ext>
            </a:extLst>
          </p:cNvPr>
          <p:cNvSpPr/>
          <p:nvPr/>
        </p:nvSpPr>
        <p:spPr>
          <a:xfrm>
            <a:off x="492058" y="6432504"/>
            <a:ext cx="1516923" cy="271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62EED493-81C0-2049-BAF2-CA366A82B74B}"/>
              </a:ext>
            </a:extLst>
          </p:cNvPr>
          <p:cNvSpPr/>
          <p:nvPr/>
        </p:nvSpPr>
        <p:spPr>
          <a:xfrm>
            <a:off x="5520531" y="4227282"/>
            <a:ext cx="1857682" cy="0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0" name="Tekstvak 7">
            <a:extLst>
              <a:ext uri="{FF2B5EF4-FFF2-40B4-BE49-F238E27FC236}">
                <a16:creationId xmlns:a16="http://schemas.microsoft.com/office/drawing/2014/main" id="{7E8E429E-CE88-7542-8966-0679BCA791DC}"/>
              </a:ext>
            </a:extLst>
          </p:cNvPr>
          <p:cNvSpPr txBox="1"/>
          <p:nvPr/>
        </p:nvSpPr>
        <p:spPr>
          <a:xfrm>
            <a:off x="11030120" y="6432986"/>
            <a:ext cx="34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rgbClr val="2F4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rgbClr val="2F4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E83CBFDC-572D-DB49-9C6B-5C1B9531CD9D}"/>
              </a:ext>
            </a:extLst>
          </p:cNvPr>
          <p:cNvSpPr/>
          <p:nvPr/>
        </p:nvSpPr>
        <p:spPr>
          <a:xfrm flipV="1">
            <a:off x="10604978" y="6541000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22" name="Tijdelijke aanduiding voor voettekst 9">
            <a:extLst>
              <a:ext uri="{FF2B5EF4-FFF2-40B4-BE49-F238E27FC236}">
                <a16:creationId xmlns:a16="http://schemas.microsoft.com/office/drawing/2014/main" id="{744AE6D0-151A-B946-B184-E078239D6394}"/>
              </a:ext>
            </a:extLst>
          </p:cNvPr>
          <p:cNvSpPr txBox="1">
            <a:spLocks/>
          </p:cNvSpPr>
          <p:nvPr/>
        </p:nvSpPr>
        <p:spPr>
          <a:xfrm>
            <a:off x="4736165" y="6378422"/>
            <a:ext cx="3901440" cy="167972"/>
          </a:xfrm>
          <a:prstGeom prst="rect">
            <a:avLst/>
          </a:prstGeom>
        </p:spPr>
        <p:txBody>
          <a:bodyPr vert="horz" lIns="55449" tIns="27725" rIns="55449" bIns="27725" rtlCol="0" anchor="ctr"/>
          <a:lstStyle>
            <a:defPPr>
              <a:defRPr lang="nl-NL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i="0">
                <a:solidFill>
                  <a:srgbClr val="747474"/>
                </a:solidFill>
              </a:rPr>
              <a:t>vertrouwelijk, verstrekt aan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A0906C2-25BF-D14F-9A3B-BB10AAF906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8892" y="1977652"/>
            <a:ext cx="5021227" cy="1993744"/>
          </a:xfrm>
          <a:prstGeom prst="rect">
            <a:avLst/>
          </a:prstGeom>
        </p:spPr>
        <p:txBody>
          <a:bodyPr/>
          <a:lstStyle>
            <a:lvl1pPr>
              <a:defRPr sz="1092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E5E04D4-0856-E048-A3F3-104223ADB2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893" y="4584194"/>
            <a:ext cx="5021094" cy="298618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7684CB-F807-F54B-9073-0BB9BE488D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892" y="448480"/>
            <a:ext cx="5021094" cy="298618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2F4895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A9B3196-9718-814D-A2EF-918976D829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8892" y="755638"/>
            <a:ext cx="5021094" cy="15464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37357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ussen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40F63FD-27CE-4736-932B-3D93B80FE827}"/>
              </a:ext>
            </a:extLst>
          </p:cNvPr>
          <p:cNvSpPr/>
          <p:nvPr/>
        </p:nvSpPr>
        <p:spPr>
          <a:xfrm>
            <a:off x="3659516" y="3429000"/>
            <a:ext cx="8545031" cy="1779180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BBEB072-4F32-6444-B160-EE832B356716}"/>
              </a:ext>
            </a:extLst>
          </p:cNvPr>
          <p:cNvSpPr/>
          <p:nvPr/>
        </p:nvSpPr>
        <p:spPr>
          <a:xfrm flipV="1">
            <a:off x="11122217" y="5061871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rgbClr val="304895">
                <a:alpha val="0"/>
              </a:srgbClr>
            </a:solidFill>
          </a:ln>
        </p:spPr>
        <p:txBody>
          <a:bodyPr wrap="square" lIns="0" tIns="0" rIns="0" bIns="0" rtlCol="0"/>
          <a:lstStyle/>
          <a:p>
            <a:endParaRPr sz="662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3B52E08-A210-F64E-9D60-9B72A6F40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661" y="4002833"/>
            <a:ext cx="6931649" cy="1539747"/>
          </a:xfrm>
        </p:spPr>
        <p:txBody>
          <a:bodyPr/>
          <a:lstStyle>
            <a:lvl1pPr algn="r">
              <a:defRPr sz="5003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612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0EABB918-E7B4-DE43-B2CD-6BEAC85AF499}"/>
              </a:ext>
            </a:extLst>
          </p:cNvPr>
          <p:cNvSpPr>
            <a:spLocks noChangeAspect="1"/>
          </p:cNvSpPr>
          <p:nvPr/>
        </p:nvSpPr>
        <p:spPr>
          <a:xfrm>
            <a:off x="5197" y="481"/>
            <a:ext cx="12190475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11" name="Tekstvak 12">
            <a:extLst>
              <a:ext uri="{FF2B5EF4-FFF2-40B4-BE49-F238E27FC236}">
                <a16:creationId xmlns:a16="http://schemas.microsoft.com/office/drawing/2014/main" id="{6175BD02-FBB8-134F-B743-9991D101011C}"/>
              </a:ext>
            </a:extLst>
          </p:cNvPr>
          <p:cNvSpPr txBox="1"/>
          <p:nvPr/>
        </p:nvSpPr>
        <p:spPr>
          <a:xfrm>
            <a:off x="11030120" y="6432504"/>
            <a:ext cx="552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984F57-E78B-D64A-96A0-B71196680224}" type="slidenum">
              <a:rPr lang="nl-NL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nl-NL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C8128D93-B265-364C-BAD7-E4BCAC0342D8}"/>
              </a:ext>
            </a:extLst>
          </p:cNvPr>
          <p:cNvSpPr/>
          <p:nvPr/>
        </p:nvSpPr>
        <p:spPr>
          <a:xfrm flipV="1">
            <a:off x="10604978" y="6540519"/>
            <a:ext cx="425141" cy="27724"/>
          </a:xfrm>
          <a:custGeom>
            <a:avLst/>
            <a:gdLst/>
            <a:ahLst/>
            <a:cxnLst/>
            <a:rect l="l" t="t" r="r" b="b"/>
            <a:pathLst>
              <a:path w="3063240">
                <a:moveTo>
                  <a:pt x="0" y="0"/>
                </a:moveTo>
                <a:lnTo>
                  <a:pt x="3062645" y="0"/>
                </a:lnTo>
              </a:path>
            </a:pathLst>
          </a:custGeom>
          <a:ln w="65443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6" name="Shape 1614">
            <a:extLst>
              <a:ext uri="{FF2B5EF4-FFF2-40B4-BE49-F238E27FC236}">
                <a16:creationId xmlns:a16="http://schemas.microsoft.com/office/drawing/2014/main" id="{32369E5D-F7F9-3A44-9F39-0C4D7DD5EF55}"/>
              </a:ext>
            </a:extLst>
          </p:cNvPr>
          <p:cNvSpPr/>
          <p:nvPr/>
        </p:nvSpPr>
        <p:spPr>
          <a:xfrm>
            <a:off x="1324670" y="508829"/>
            <a:ext cx="4771330" cy="29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 algn="just" defTabSz="412731">
              <a:defRPr sz="1800">
                <a:solidFill>
                  <a:srgbClr val="000000"/>
                </a:solidFill>
              </a:defRPr>
            </a:pPr>
            <a:endParaRPr lang="nl-NL" sz="1577" b="1">
              <a:solidFill>
                <a:srgbClr val="304895"/>
              </a:solidFill>
            </a:endParaRPr>
          </a:p>
        </p:txBody>
      </p:sp>
      <p:sp>
        <p:nvSpPr>
          <p:cNvPr id="7" name="Title 31">
            <a:extLst>
              <a:ext uri="{FF2B5EF4-FFF2-40B4-BE49-F238E27FC236}">
                <a16:creationId xmlns:a16="http://schemas.microsoft.com/office/drawing/2014/main" id="{CE6ED91A-0C62-1944-BCE1-E32CB67C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voettekst 1">
            <a:extLst>
              <a:ext uri="{FF2B5EF4-FFF2-40B4-BE49-F238E27FC236}">
                <a16:creationId xmlns:a16="http://schemas.microsoft.com/office/drawing/2014/main" id="{667F51F4-2038-4A30-9230-2038A1EDF15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7972"/>
          </a:xfrm>
        </p:spPr>
        <p:txBody>
          <a:bodyPr/>
          <a:lstStyle>
            <a:lvl1pPr>
              <a:defRPr sz="1000" i="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16725CC-1245-4767-A108-1D118F9D66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57" y="762000"/>
            <a:ext cx="11168758" cy="223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3802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476" y="1068167"/>
            <a:ext cx="4277046" cy="192360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CB12-0E42-4355-9579-EB11A5EEB9DE}" type="datetimeFigureOut">
              <a:rPr lang="nl-NL" smtClean="0"/>
              <a:t>04-10-2021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CBC-BCBA-47F2-84DF-C7309E1052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92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57476" y="1068167"/>
            <a:ext cx="4277046" cy="961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50" b="0" i="0">
                <a:solidFill>
                  <a:srgbClr val="304895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71C276-C0D4-5B4E-ADA4-346C8008C1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8CB12-0E42-4355-9579-EB11A5EEB9DE}" type="datetimeFigureOut">
              <a:rPr lang="nl-NL" smtClean="0"/>
              <a:t>04-10-2021</a:t>
            </a:fld>
            <a:endParaRPr lang="nl-NL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1FCBC-BCBA-47F2-84DF-C7309E1052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9C2DD9-6620-FB46-B71E-6272D1C41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49" y="6356454"/>
            <a:ext cx="4114704" cy="366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61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7" r:id="rId12"/>
    <p:sldLayoutId id="2147483692" r:id="rId13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57476" y="1068167"/>
            <a:ext cx="4277046" cy="961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50" b="0" i="0">
                <a:solidFill>
                  <a:srgbClr val="30489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71C276-C0D4-5B4E-ADA4-346C8008C1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99C2DD9-6620-FB46-B71E-6272D1C41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49" y="6356454"/>
            <a:ext cx="4114704" cy="366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/>
              <a:t>vertrouwelijk, verstrekt aan Derek Hoeffelman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774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3122B-EBA2-4DC9-AF2C-01EFE7B6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827" y="4368439"/>
            <a:ext cx="9658097" cy="769441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Verkopen, of niet?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700D6C7-CD35-4784-809A-06BDB8D39F58}"/>
              </a:ext>
            </a:extLst>
          </p:cNvPr>
          <p:cNvSpPr txBox="1"/>
          <p:nvPr/>
        </p:nvSpPr>
        <p:spPr>
          <a:xfrm>
            <a:off x="985827" y="1981729"/>
            <a:ext cx="4450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dirty="0"/>
              <a:t>(Corona)crisis</a:t>
            </a:r>
          </a:p>
        </p:txBody>
      </p:sp>
    </p:spTree>
    <p:extLst>
      <p:ext uri="{BB962C8B-B14F-4D97-AF65-F5344CB8AC3E}">
        <p14:creationId xmlns:p14="http://schemas.microsoft.com/office/powerpoint/2010/main" val="1691665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3A34C64-5697-4882-9BD3-3226E9F86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27" r="-100" b="7728"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E29F669-A266-44FF-AA37-16261BCC57AA}"/>
              </a:ext>
            </a:extLst>
          </p:cNvPr>
          <p:cNvSpPr/>
          <p:nvPr/>
        </p:nvSpPr>
        <p:spPr>
          <a:xfrm>
            <a:off x="-3022" y="0"/>
            <a:ext cx="12191998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799900A-7B59-49A2-94E0-3204866DB385}"/>
              </a:ext>
            </a:extLst>
          </p:cNvPr>
          <p:cNvSpPr/>
          <p:nvPr/>
        </p:nvSpPr>
        <p:spPr>
          <a:xfrm>
            <a:off x="3659516" y="3429000"/>
            <a:ext cx="8545031" cy="1779180"/>
          </a:xfrm>
          <a:prstGeom prst="rect">
            <a:avLst/>
          </a:prstGeom>
          <a:blipFill dpi="0" rotWithShape="1">
            <a:blip r:embed="rId4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6FAFB8-D716-4E72-8B9B-9F6E9590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541" y="3949258"/>
            <a:ext cx="8080780" cy="738664"/>
          </a:xfrm>
        </p:spPr>
        <p:txBody>
          <a:bodyPr/>
          <a:lstStyle/>
          <a:p>
            <a:r>
              <a:rPr lang="nl-NL" sz="4800" dirty="0"/>
              <a:t>(Corona)crisis</a:t>
            </a:r>
          </a:p>
        </p:txBody>
      </p:sp>
    </p:spTree>
    <p:extLst>
      <p:ext uri="{BB962C8B-B14F-4D97-AF65-F5344CB8AC3E}">
        <p14:creationId xmlns:p14="http://schemas.microsoft.com/office/powerpoint/2010/main" val="301426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edeeltelijke cirkel 51">
            <a:extLst>
              <a:ext uri="{FF2B5EF4-FFF2-40B4-BE49-F238E27FC236}">
                <a16:creationId xmlns:a16="http://schemas.microsoft.com/office/drawing/2014/main" id="{DCA206D7-220A-441A-BF88-C575DAD15AD1}"/>
              </a:ext>
            </a:extLst>
          </p:cNvPr>
          <p:cNvSpPr/>
          <p:nvPr/>
        </p:nvSpPr>
        <p:spPr>
          <a:xfrm>
            <a:off x="3666020" y="1005426"/>
            <a:ext cx="4860000" cy="4860000"/>
          </a:xfrm>
          <a:prstGeom prst="pie">
            <a:avLst>
              <a:gd name="adj1" fmla="val 15679470"/>
              <a:gd name="adj2" fmla="val 42043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Gedeeltelijke cirkel 9">
            <a:extLst>
              <a:ext uri="{FF2B5EF4-FFF2-40B4-BE49-F238E27FC236}">
                <a16:creationId xmlns:a16="http://schemas.microsoft.com/office/drawing/2014/main" id="{4BD245DC-4BC1-4C98-B682-155FBBF2A8E9}"/>
              </a:ext>
            </a:extLst>
          </p:cNvPr>
          <p:cNvSpPr/>
          <p:nvPr/>
        </p:nvSpPr>
        <p:spPr>
          <a:xfrm>
            <a:off x="3666020" y="999000"/>
            <a:ext cx="4860000" cy="4860000"/>
          </a:xfrm>
          <a:prstGeom prst="pie">
            <a:avLst>
              <a:gd name="adj1" fmla="val 10174654"/>
              <a:gd name="adj2" fmla="val 15659793"/>
            </a:avLst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40" name="Gedeeltelijke cirkel 39">
            <a:extLst>
              <a:ext uri="{FF2B5EF4-FFF2-40B4-BE49-F238E27FC236}">
                <a16:creationId xmlns:a16="http://schemas.microsoft.com/office/drawing/2014/main" id="{8C2FED17-C481-4E15-B011-21AE876B0C86}"/>
              </a:ext>
            </a:extLst>
          </p:cNvPr>
          <p:cNvSpPr/>
          <p:nvPr/>
        </p:nvSpPr>
        <p:spPr>
          <a:xfrm>
            <a:off x="3667294" y="991131"/>
            <a:ext cx="4860000" cy="4860000"/>
          </a:xfrm>
          <a:prstGeom prst="pie">
            <a:avLst>
              <a:gd name="adj1" fmla="val 5403536"/>
              <a:gd name="adj2" fmla="val 10172439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41" name="Gedeeltelijke cirkel 40">
            <a:extLst>
              <a:ext uri="{FF2B5EF4-FFF2-40B4-BE49-F238E27FC236}">
                <a16:creationId xmlns:a16="http://schemas.microsoft.com/office/drawing/2014/main" id="{53B93629-18F3-482B-904F-887EB4F96ED5}"/>
              </a:ext>
            </a:extLst>
          </p:cNvPr>
          <p:cNvSpPr/>
          <p:nvPr/>
        </p:nvSpPr>
        <p:spPr>
          <a:xfrm>
            <a:off x="3666020" y="992574"/>
            <a:ext cx="4860000" cy="4860000"/>
          </a:xfrm>
          <a:prstGeom prst="pie">
            <a:avLst>
              <a:gd name="adj1" fmla="val 372390"/>
              <a:gd name="adj2" fmla="val 543996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5FF93A-5F43-4DF6-831F-AEFD0B90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81" y="438212"/>
            <a:ext cx="11168758" cy="307777"/>
          </a:xfrm>
        </p:spPr>
        <p:txBody>
          <a:bodyPr/>
          <a:lstStyle/>
          <a:p>
            <a:r>
              <a:rPr lang="nl-NL" dirty="0"/>
              <a:t>Verkoopmoment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23F91720-4CC6-4C4B-AA5A-888528D1515A}"/>
              </a:ext>
            </a:extLst>
          </p:cNvPr>
          <p:cNvSpPr/>
          <p:nvPr/>
        </p:nvSpPr>
        <p:spPr>
          <a:xfrm>
            <a:off x="3576000" y="909000"/>
            <a:ext cx="5040000" cy="504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Half kader 5">
            <a:extLst>
              <a:ext uri="{FF2B5EF4-FFF2-40B4-BE49-F238E27FC236}">
                <a16:creationId xmlns:a16="http://schemas.microsoft.com/office/drawing/2014/main" id="{B583C68D-1128-4D68-99CC-CACEA4D4A887}"/>
              </a:ext>
            </a:extLst>
          </p:cNvPr>
          <p:cNvSpPr/>
          <p:nvPr/>
        </p:nvSpPr>
        <p:spPr>
          <a:xfrm rot="2560944">
            <a:off x="3361484" y="3436783"/>
            <a:ext cx="479829" cy="439220"/>
          </a:xfrm>
          <a:prstGeom prst="halfFrame">
            <a:avLst>
              <a:gd name="adj1" fmla="val 18949"/>
              <a:gd name="adj2" fmla="val 1996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7" name="Half kader 26">
            <a:extLst>
              <a:ext uri="{FF2B5EF4-FFF2-40B4-BE49-F238E27FC236}">
                <a16:creationId xmlns:a16="http://schemas.microsoft.com/office/drawing/2014/main" id="{D05DAADB-D02E-4F4E-A1A9-D90AA67FB0E6}"/>
              </a:ext>
            </a:extLst>
          </p:cNvPr>
          <p:cNvSpPr/>
          <p:nvPr/>
        </p:nvSpPr>
        <p:spPr>
          <a:xfrm rot="13304784">
            <a:off x="8350687" y="2985696"/>
            <a:ext cx="479829" cy="439220"/>
          </a:xfrm>
          <a:prstGeom prst="halfFrame">
            <a:avLst>
              <a:gd name="adj1" fmla="val 18949"/>
              <a:gd name="adj2" fmla="val 1996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8" name="Half kader 27">
            <a:extLst>
              <a:ext uri="{FF2B5EF4-FFF2-40B4-BE49-F238E27FC236}">
                <a16:creationId xmlns:a16="http://schemas.microsoft.com/office/drawing/2014/main" id="{843393F5-C1DB-477C-9856-4FC15B0191C5}"/>
              </a:ext>
            </a:extLst>
          </p:cNvPr>
          <p:cNvSpPr/>
          <p:nvPr/>
        </p:nvSpPr>
        <p:spPr>
          <a:xfrm rot="18764442">
            <a:off x="6072146" y="5699719"/>
            <a:ext cx="479829" cy="466758"/>
          </a:xfrm>
          <a:prstGeom prst="halfFrame">
            <a:avLst>
              <a:gd name="adj1" fmla="val 18949"/>
              <a:gd name="adj2" fmla="val 1996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9" name="Half kader 28">
            <a:extLst>
              <a:ext uri="{FF2B5EF4-FFF2-40B4-BE49-F238E27FC236}">
                <a16:creationId xmlns:a16="http://schemas.microsoft.com/office/drawing/2014/main" id="{7FFBB28B-240C-4B17-991D-B394032CE05D}"/>
              </a:ext>
            </a:extLst>
          </p:cNvPr>
          <p:cNvSpPr/>
          <p:nvPr/>
        </p:nvSpPr>
        <p:spPr>
          <a:xfrm rot="8008939">
            <a:off x="5642304" y="683571"/>
            <a:ext cx="479829" cy="466758"/>
          </a:xfrm>
          <a:prstGeom prst="halfFrame">
            <a:avLst>
              <a:gd name="adj1" fmla="val 18949"/>
              <a:gd name="adj2" fmla="val 1996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F31B03E-9060-47BF-88A0-3A103415A07E}"/>
              </a:ext>
            </a:extLst>
          </p:cNvPr>
          <p:cNvSpPr txBox="1"/>
          <p:nvPr/>
        </p:nvSpPr>
        <p:spPr>
          <a:xfrm rot="18450661">
            <a:off x="2711367" y="1426115"/>
            <a:ext cx="3060525" cy="11820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338052"/>
              </a:avLst>
            </a:prstTxWarp>
            <a:spAutoFit/>
          </a:bodyPr>
          <a:lstStyle/>
          <a:p>
            <a:r>
              <a:rPr lang="nl-NL" sz="2400" dirty="0"/>
              <a:t>HOOGCONJUNCTUUR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72F553F-BAE8-4F51-80FB-DA599E30B5AF}"/>
              </a:ext>
            </a:extLst>
          </p:cNvPr>
          <p:cNvSpPr txBox="1"/>
          <p:nvPr/>
        </p:nvSpPr>
        <p:spPr>
          <a:xfrm rot="18339506">
            <a:off x="6511006" y="4274168"/>
            <a:ext cx="3060525" cy="118209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851474"/>
              </a:avLst>
            </a:prstTxWarp>
            <a:spAutoFit/>
          </a:bodyPr>
          <a:lstStyle/>
          <a:p>
            <a:r>
              <a:rPr lang="nl-NL" sz="2400" dirty="0"/>
              <a:t>LAAGCONJUNCTUUR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7E9D36F8-8B4A-4B6F-AFDD-743C7335F435}"/>
              </a:ext>
            </a:extLst>
          </p:cNvPr>
          <p:cNvSpPr txBox="1"/>
          <p:nvPr/>
        </p:nvSpPr>
        <p:spPr>
          <a:xfrm rot="2738531">
            <a:off x="2740625" y="4549138"/>
            <a:ext cx="3060525" cy="118209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851474"/>
              </a:avLst>
            </a:prstTxWarp>
            <a:spAutoFit/>
          </a:bodyPr>
          <a:lstStyle/>
          <a:p>
            <a:r>
              <a:rPr lang="nl-NL" sz="2400" dirty="0"/>
              <a:t>OPKOMENDE MARKT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59F66B46-3E13-4F2A-80FA-D68C785A12B6}"/>
              </a:ext>
            </a:extLst>
          </p:cNvPr>
          <p:cNvSpPr txBox="1"/>
          <p:nvPr/>
        </p:nvSpPr>
        <p:spPr>
          <a:xfrm rot="3084304">
            <a:off x="6334547" y="1438502"/>
            <a:ext cx="3060525" cy="11820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338052"/>
              </a:avLst>
            </a:prstTxWarp>
            <a:spAutoFit/>
          </a:bodyPr>
          <a:lstStyle/>
          <a:p>
            <a:r>
              <a:rPr lang="nl-NL" sz="2400" dirty="0"/>
              <a:t>NEERGAANDE MARKT</a:t>
            </a:r>
          </a:p>
        </p:txBody>
      </p:sp>
    </p:spTree>
    <p:extLst>
      <p:ext uri="{BB962C8B-B14F-4D97-AF65-F5344CB8AC3E}">
        <p14:creationId xmlns:p14="http://schemas.microsoft.com/office/powerpoint/2010/main" val="33498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FF93A-5F43-4DF6-831F-AEFD0B90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81" y="438212"/>
            <a:ext cx="11168758" cy="307777"/>
          </a:xfrm>
        </p:spPr>
        <p:txBody>
          <a:bodyPr/>
          <a:lstStyle/>
          <a:p>
            <a:r>
              <a:rPr lang="nl-NL" dirty="0"/>
              <a:t>Effect Corona op bedrijfswaarderingen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64F87269-A02A-4751-A71C-E4125C22161F}"/>
              </a:ext>
            </a:extLst>
          </p:cNvPr>
          <p:cNvCxnSpPr/>
          <p:nvPr/>
        </p:nvCxnSpPr>
        <p:spPr>
          <a:xfrm>
            <a:off x="639928" y="2404467"/>
            <a:ext cx="0" cy="2886075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6F2F3EC-B7B5-453A-BE7B-C27BDCAD0A91}"/>
              </a:ext>
            </a:extLst>
          </p:cNvPr>
          <p:cNvCxnSpPr>
            <a:cxnSpLocks/>
          </p:cNvCxnSpPr>
          <p:nvPr/>
        </p:nvCxnSpPr>
        <p:spPr>
          <a:xfrm>
            <a:off x="639928" y="5290542"/>
            <a:ext cx="3328390" cy="0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E54F1F56-BF65-41AC-B816-6A4EF5B93A0E}"/>
              </a:ext>
            </a:extLst>
          </p:cNvPr>
          <p:cNvSpPr txBox="1"/>
          <p:nvPr/>
        </p:nvSpPr>
        <p:spPr>
          <a:xfrm>
            <a:off x="1418884" y="1628741"/>
            <a:ext cx="1770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-commerce </a:t>
            </a:r>
            <a:endParaRPr lang="nl-NL" sz="1400" dirty="0"/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D0CA60EB-7C75-4576-88C4-C28EF158ED80}"/>
              </a:ext>
            </a:extLst>
          </p:cNvPr>
          <p:cNvSpPr txBox="1"/>
          <p:nvPr/>
        </p:nvSpPr>
        <p:spPr>
          <a:xfrm>
            <a:off x="5299738" y="1628741"/>
            <a:ext cx="1770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Horeca</a:t>
            </a:r>
            <a:endParaRPr lang="nl-NL" sz="1400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FE61EBC8-2C49-41C0-8951-AD04E7DFC094}"/>
              </a:ext>
            </a:extLst>
          </p:cNvPr>
          <p:cNvSpPr/>
          <p:nvPr/>
        </p:nvSpPr>
        <p:spPr>
          <a:xfrm>
            <a:off x="830163" y="4545366"/>
            <a:ext cx="283195" cy="7672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F9CEBB08-C544-4143-9240-FB9313D21DAC}"/>
              </a:ext>
            </a:extLst>
          </p:cNvPr>
          <p:cNvSpPr/>
          <p:nvPr/>
        </p:nvSpPr>
        <p:spPr>
          <a:xfrm>
            <a:off x="1219027" y="4341182"/>
            <a:ext cx="283195" cy="949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A780CC89-6A3D-419F-BD8C-8A56119C2D0B}"/>
              </a:ext>
            </a:extLst>
          </p:cNvPr>
          <p:cNvSpPr/>
          <p:nvPr/>
        </p:nvSpPr>
        <p:spPr>
          <a:xfrm>
            <a:off x="1589094" y="3968318"/>
            <a:ext cx="283195" cy="1344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56B42197-B97E-4EB8-95E9-B3ABF63981EB}"/>
              </a:ext>
            </a:extLst>
          </p:cNvPr>
          <p:cNvSpPr/>
          <p:nvPr/>
        </p:nvSpPr>
        <p:spPr>
          <a:xfrm>
            <a:off x="1959161" y="2740977"/>
            <a:ext cx="283195" cy="2539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BDA0D04C-997F-49F3-AEF5-58AD4FF98493}"/>
              </a:ext>
            </a:extLst>
          </p:cNvPr>
          <p:cNvSpPr/>
          <p:nvPr/>
        </p:nvSpPr>
        <p:spPr>
          <a:xfrm>
            <a:off x="2364375" y="2556770"/>
            <a:ext cx="283195" cy="2723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4D15101B-4601-42A5-9391-A510C8C8021E}"/>
              </a:ext>
            </a:extLst>
          </p:cNvPr>
          <p:cNvSpPr/>
          <p:nvPr/>
        </p:nvSpPr>
        <p:spPr>
          <a:xfrm>
            <a:off x="2734442" y="2426815"/>
            <a:ext cx="283195" cy="28534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E8FA4AD5-CC5C-49F2-AE1B-3D134A812FFE}"/>
              </a:ext>
            </a:extLst>
          </p:cNvPr>
          <p:cNvSpPr/>
          <p:nvPr/>
        </p:nvSpPr>
        <p:spPr>
          <a:xfrm>
            <a:off x="3104509" y="2426814"/>
            <a:ext cx="283195" cy="28534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7DCD6488-4555-4457-B525-3AED93D47939}"/>
              </a:ext>
            </a:extLst>
          </p:cNvPr>
          <p:cNvSpPr/>
          <p:nvPr/>
        </p:nvSpPr>
        <p:spPr>
          <a:xfrm>
            <a:off x="3471030" y="2308202"/>
            <a:ext cx="283195" cy="2972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8D8E49C1-1E78-47C0-95AF-3D24231FBC05}"/>
              </a:ext>
            </a:extLst>
          </p:cNvPr>
          <p:cNvCxnSpPr/>
          <p:nvPr/>
        </p:nvCxnSpPr>
        <p:spPr>
          <a:xfrm>
            <a:off x="4520782" y="2411916"/>
            <a:ext cx="0" cy="2886075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612DE2E1-1B82-4C61-8B82-A232B245A9AB}"/>
              </a:ext>
            </a:extLst>
          </p:cNvPr>
          <p:cNvCxnSpPr>
            <a:cxnSpLocks/>
          </p:cNvCxnSpPr>
          <p:nvPr/>
        </p:nvCxnSpPr>
        <p:spPr>
          <a:xfrm>
            <a:off x="4520782" y="5297991"/>
            <a:ext cx="3328390" cy="0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hthoek 53">
            <a:extLst>
              <a:ext uri="{FF2B5EF4-FFF2-40B4-BE49-F238E27FC236}">
                <a16:creationId xmlns:a16="http://schemas.microsoft.com/office/drawing/2014/main" id="{2ED8540A-AF4B-48D0-8C61-F24AA2A85C2C}"/>
              </a:ext>
            </a:extLst>
          </p:cNvPr>
          <p:cNvSpPr/>
          <p:nvPr/>
        </p:nvSpPr>
        <p:spPr>
          <a:xfrm>
            <a:off x="4711017" y="2929980"/>
            <a:ext cx="283195" cy="239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03403689-E48F-4729-B03B-6CA5785CE003}"/>
              </a:ext>
            </a:extLst>
          </p:cNvPr>
          <p:cNvSpPr/>
          <p:nvPr/>
        </p:nvSpPr>
        <p:spPr>
          <a:xfrm>
            <a:off x="5099881" y="2740978"/>
            <a:ext cx="283195" cy="2557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Rechthoek 55">
            <a:extLst>
              <a:ext uri="{FF2B5EF4-FFF2-40B4-BE49-F238E27FC236}">
                <a16:creationId xmlns:a16="http://schemas.microsoft.com/office/drawing/2014/main" id="{EAF735C2-FF7C-45AA-9165-3FDF4BA06FC6}"/>
              </a:ext>
            </a:extLst>
          </p:cNvPr>
          <p:cNvSpPr/>
          <p:nvPr/>
        </p:nvSpPr>
        <p:spPr>
          <a:xfrm>
            <a:off x="5469948" y="2556770"/>
            <a:ext cx="283195" cy="2763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Rechthoek 56">
            <a:extLst>
              <a:ext uri="{FF2B5EF4-FFF2-40B4-BE49-F238E27FC236}">
                <a16:creationId xmlns:a16="http://schemas.microsoft.com/office/drawing/2014/main" id="{92011EAF-2AD7-4819-9982-CE1C92D0C85D}"/>
              </a:ext>
            </a:extLst>
          </p:cNvPr>
          <p:cNvSpPr/>
          <p:nvPr/>
        </p:nvSpPr>
        <p:spPr>
          <a:xfrm>
            <a:off x="5840015" y="4545366"/>
            <a:ext cx="283195" cy="7423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Rechthoek 57">
            <a:extLst>
              <a:ext uri="{FF2B5EF4-FFF2-40B4-BE49-F238E27FC236}">
                <a16:creationId xmlns:a16="http://schemas.microsoft.com/office/drawing/2014/main" id="{3DF1C2E0-DFF6-4F58-9587-5D070E149D3B}"/>
              </a:ext>
            </a:extLst>
          </p:cNvPr>
          <p:cNvSpPr/>
          <p:nvPr/>
        </p:nvSpPr>
        <p:spPr>
          <a:xfrm>
            <a:off x="6245229" y="5234776"/>
            <a:ext cx="283195" cy="52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90D7F82B-17DD-4B66-85DD-154DD8CEF470}"/>
              </a:ext>
            </a:extLst>
          </p:cNvPr>
          <p:cNvSpPr/>
          <p:nvPr/>
        </p:nvSpPr>
        <p:spPr>
          <a:xfrm>
            <a:off x="6615296" y="5234774"/>
            <a:ext cx="283195" cy="529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9A054BE4-1D6C-4310-B13B-C0FD3006CB54}"/>
              </a:ext>
            </a:extLst>
          </p:cNvPr>
          <p:cNvSpPr/>
          <p:nvPr/>
        </p:nvSpPr>
        <p:spPr>
          <a:xfrm>
            <a:off x="6985363" y="5138638"/>
            <a:ext cx="283195" cy="1490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Rechthoek 60">
            <a:extLst>
              <a:ext uri="{FF2B5EF4-FFF2-40B4-BE49-F238E27FC236}">
                <a16:creationId xmlns:a16="http://schemas.microsoft.com/office/drawing/2014/main" id="{4F23C35C-A58F-43AF-BFAF-9AFB98A6ACC7}"/>
              </a:ext>
            </a:extLst>
          </p:cNvPr>
          <p:cNvSpPr/>
          <p:nvPr/>
        </p:nvSpPr>
        <p:spPr>
          <a:xfrm>
            <a:off x="7351884" y="5042518"/>
            <a:ext cx="283195" cy="245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BDE7FC8B-39B5-47D9-9043-9F46C9B4BD12}"/>
              </a:ext>
            </a:extLst>
          </p:cNvPr>
          <p:cNvCxnSpPr/>
          <p:nvPr/>
        </p:nvCxnSpPr>
        <p:spPr>
          <a:xfrm>
            <a:off x="8351542" y="2426815"/>
            <a:ext cx="0" cy="2886075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>
            <a:extLst>
              <a:ext uri="{FF2B5EF4-FFF2-40B4-BE49-F238E27FC236}">
                <a16:creationId xmlns:a16="http://schemas.microsoft.com/office/drawing/2014/main" id="{D4DE46B6-E6F5-48F9-AE08-FC9CE6D75C9F}"/>
              </a:ext>
            </a:extLst>
          </p:cNvPr>
          <p:cNvCxnSpPr>
            <a:cxnSpLocks/>
          </p:cNvCxnSpPr>
          <p:nvPr/>
        </p:nvCxnSpPr>
        <p:spPr>
          <a:xfrm>
            <a:off x="8351542" y="5312890"/>
            <a:ext cx="3328390" cy="0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hthoek 63">
            <a:extLst>
              <a:ext uri="{FF2B5EF4-FFF2-40B4-BE49-F238E27FC236}">
                <a16:creationId xmlns:a16="http://schemas.microsoft.com/office/drawing/2014/main" id="{70F1B67F-02D0-43C1-8B19-6769F4483F07}"/>
              </a:ext>
            </a:extLst>
          </p:cNvPr>
          <p:cNvSpPr/>
          <p:nvPr/>
        </p:nvSpPr>
        <p:spPr>
          <a:xfrm>
            <a:off x="8541777" y="2944881"/>
            <a:ext cx="283195" cy="23722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Rechthoek 64">
            <a:extLst>
              <a:ext uri="{FF2B5EF4-FFF2-40B4-BE49-F238E27FC236}">
                <a16:creationId xmlns:a16="http://schemas.microsoft.com/office/drawing/2014/main" id="{259CE027-2F64-41CD-9621-E368BFB253EA}"/>
              </a:ext>
            </a:extLst>
          </p:cNvPr>
          <p:cNvSpPr/>
          <p:nvPr/>
        </p:nvSpPr>
        <p:spPr>
          <a:xfrm>
            <a:off x="8930641" y="2672181"/>
            <a:ext cx="283195" cy="2640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6D1A0BBB-733B-4522-B7CD-6BEC4D833954}"/>
              </a:ext>
            </a:extLst>
          </p:cNvPr>
          <p:cNvSpPr/>
          <p:nvPr/>
        </p:nvSpPr>
        <p:spPr>
          <a:xfrm>
            <a:off x="9300708" y="2556770"/>
            <a:ext cx="283195" cy="276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F2103161-63D7-4E19-8DEC-9334A5C670A3}"/>
              </a:ext>
            </a:extLst>
          </p:cNvPr>
          <p:cNvSpPr/>
          <p:nvPr/>
        </p:nvSpPr>
        <p:spPr>
          <a:xfrm>
            <a:off x="9670775" y="5138637"/>
            <a:ext cx="283195" cy="1639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CEFBE2BF-B4E5-433F-8C66-043DCB4525EF}"/>
              </a:ext>
            </a:extLst>
          </p:cNvPr>
          <p:cNvSpPr/>
          <p:nvPr/>
        </p:nvSpPr>
        <p:spPr>
          <a:xfrm>
            <a:off x="10075989" y="4898041"/>
            <a:ext cx="283195" cy="404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1E2813B6-BB83-48F5-AE94-2230163A0C9B}"/>
              </a:ext>
            </a:extLst>
          </p:cNvPr>
          <p:cNvSpPr/>
          <p:nvPr/>
        </p:nvSpPr>
        <p:spPr>
          <a:xfrm>
            <a:off x="10446056" y="4964029"/>
            <a:ext cx="283195" cy="338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55F7F207-9072-4A5C-A0D2-9EA562B51B55}"/>
              </a:ext>
            </a:extLst>
          </p:cNvPr>
          <p:cNvSpPr/>
          <p:nvPr/>
        </p:nvSpPr>
        <p:spPr>
          <a:xfrm>
            <a:off x="10816123" y="4716080"/>
            <a:ext cx="283195" cy="5865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B8DA5EA7-5E5E-41B1-8AAC-406C6809E21B}"/>
              </a:ext>
            </a:extLst>
          </p:cNvPr>
          <p:cNvSpPr/>
          <p:nvPr/>
        </p:nvSpPr>
        <p:spPr>
          <a:xfrm>
            <a:off x="11182644" y="2907192"/>
            <a:ext cx="283195" cy="2395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96462E7B-F699-4E34-9E94-4035B87FADD4}"/>
              </a:ext>
            </a:extLst>
          </p:cNvPr>
          <p:cNvSpPr txBox="1"/>
          <p:nvPr/>
        </p:nvSpPr>
        <p:spPr>
          <a:xfrm>
            <a:off x="9130498" y="1621405"/>
            <a:ext cx="1770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Kapper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770845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FF93A-5F43-4DF6-831F-AEFD0B90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81" y="438212"/>
            <a:ext cx="11168758" cy="307777"/>
          </a:xfrm>
        </p:spPr>
        <p:txBody>
          <a:bodyPr/>
          <a:lstStyle/>
          <a:p>
            <a:r>
              <a:rPr lang="nl-NL" dirty="0"/>
              <a:t>Effect Corona op bedrijfswaarderingen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550F6E1-5E7F-43F9-B01B-D69322EBF4D7}"/>
              </a:ext>
            </a:extLst>
          </p:cNvPr>
          <p:cNvSpPr txBox="1"/>
          <p:nvPr/>
        </p:nvSpPr>
        <p:spPr>
          <a:xfrm>
            <a:off x="1983045" y="3429000"/>
            <a:ext cx="822590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belangrijke vraag is: kun je het effect van de Corona uitbraak/coronamaatregelingen op omzetdalingen kwantificeren en eruit filteren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4B7D99C-3FD2-482A-82C1-A158C65C1BEA}"/>
              </a:ext>
            </a:extLst>
          </p:cNvPr>
          <p:cNvSpPr txBox="1"/>
          <p:nvPr/>
        </p:nvSpPr>
        <p:spPr>
          <a:xfrm>
            <a:off x="2159716" y="1981780"/>
            <a:ext cx="7872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Door de coronacrisis geven de huidige financiële resultaten van een bedrijf vaak geen helder beeld van de waarde van een bedrijf. </a:t>
            </a:r>
          </a:p>
        </p:txBody>
      </p:sp>
    </p:spTree>
    <p:extLst>
      <p:ext uri="{BB962C8B-B14F-4D97-AF65-F5344CB8AC3E}">
        <p14:creationId xmlns:p14="http://schemas.microsoft.com/office/powerpoint/2010/main" val="77820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FF93A-5F43-4DF6-831F-AEFD0B90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81" y="438212"/>
            <a:ext cx="11168758" cy="307777"/>
          </a:xfrm>
        </p:spPr>
        <p:txBody>
          <a:bodyPr/>
          <a:lstStyle/>
          <a:p>
            <a:r>
              <a:rPr lang="nl-NL" dirty="0"/>
              <a:t>Effect Corona op bedrijfswaarderingen – tijdelijk effect 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3783341F-4311-4E43-BA36-E6E62C64C090}"/>
              </a:ext>
            </a:extLst>
          </p:cNvPr>
          <p:cNvCxnSpPr/>
          <p:nvPr/>
        </p:nvCxnSpPr>
        <p:spPr>
          <a:xfrm>
            <a:off x="605811" y="2550108"/>
            <a:ext cx="0" cy="2886075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141F57FD-A076-42D4-B199-F42ADC004DB4}"/>
              </a:ext>
            </a:extLst>
          </p:cNvPr>
          <p:cNvCxnSpPr>
            <a:cxnSpLocks/>
          </p:cNvCxnSpPr>
          <p:nvPr/>
        </p:nvCxnSpPr>
        <p:spPr>
          <a:xfrm>
            <a:off x="605811" y="5436183"/>
            <a:ext cx="10086975" cy="0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EB8BEABE-C4E4-4718-8979-6C99A3187982}"/>
              </a:ext>
            </a:extLst>
          </p:cNvPr>
          <p:cNvSpPr/>
          <p:nvPr/>
        </p:nvSpPr>
        <p:spPr>
          <a:xfrm>
            <a:off x="825675" y="3208192"/>
            <a:ext cx="283195" cy="223151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FC44946-4116-497A-9AE7-9BC3DAD19016}"/>
              </a:ext>
            </a:extLst>
          </p:cNvPr>
          <p:cNvSpPr/>
          <p:nvPr/>
        </p:nvSpPr>
        <p:spPr>
          <a:xfrm>
            <a:off x="5692663" y="4944860"/>
            <a:ext cx="283195" cy="4666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6FD39AB-70D0-40F5-888C-BCBE8CA32E12}"/>
              </a:ext>
            </a:extLst>
          </p:cNvPr>
          <p:cNvCxnSpPr>
            <a:cxnSpLocks/>
          </p:cNvCxnSpPr>
          <p:nvPr/>
        </p:nvCxnSpPr>
        <p:spPr>
          <a:xfrm flipV="1">
            <a:off x="5536062" y="2883984"/>
            <a:ext cx="0" cy="2667001"/>
          </a:xfrm>
          <a:prstGeom prst="line">
            <a:avLst/>
          </a:prstGeom>
          <a:ln w="317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hoek 20">
            <a:extLst>
              <a:ext uri="{FF2B5EF4-FFF2-40B4-BE49-F238E27FC236}">
                <a16:creationId xmlns:a16="http://schemas.microsoft.com/office/drawing/2014/main" id="{94ED5A4E-45DA-42BB-BDE6-CB68C80A8E79}"/>
              </a:ext>
            </a:extLst>
          </p:cNvPr>
          <p:cNvSpPr/>
          <p:nvPr/>
        </p:nvSpPr>
        <p:spPr>
          <a:xfrm>
            <a:off x="1223800" y="3133815"/>
            <a:ext cx="283195" cy="229855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14D7144-F4AD-45E9-9C84-7E4A3C9E4DBE}"/>
              </a:ext>
            </a:extLst>
          </p:cNvPr>
          <p:cNvSpPr/>
          <p:nvPr/>
        </p:nvSpPr>
        <p:spPr>
          <a:xfrm>
            <a:off x="1605242" y="3200856"/>
            <a:ext cx="283195" cy="223151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18074505-5812-44CF-98DC-D08232D9ABA6}"/>
              </a:ext>
            </a:extLst>
          </p:cNvPr>
          <p:cNvSpPr/>
          <p:nvPr/>
        </p:nvSpPr>
        <p:spPr>
          <a:xfrm>
            <a:off x="1998516" y="3543283"/>
            <a:ext cx="283195" cy="1904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A7656328-F810-4748-85FB-EAAE6FF70D8D}"/>
              </a:ext>
            </a:extLst>
          </p:cNvPr>
          <p:cNvSpPr/>
          <p:nvPr/>
        </p:nvSpPr>
        <p:spPr>
          <a:xfrm>
            <a:off x="2396641" y="3701985"/>
            <a:ext cx="283195" cy="173893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FCF2703E-C55B-40E9-BAEE-6A6EBCD24FBF}"/>
              </a:ext>
            </a:extLst>
          </p:cNvPr>
          <p:cNvSpPr/>
          <p:nvPr/>
        </p:nvSpPr>
        <p:spPr>
          <a:xfrm>
            <a:off x="2778083" y="3480043"/>
            <a:ext cx="283195" cy="19608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E857F343-84D3-4CBC-B42C-3D680DD9756B}"/>
              </a:ext>
            </a:extLst>
          </p:cNvPr>
          <p:cNvSpPr/>
          <p:nvPr/>
        </p:nvSpPr>
        <p:spPr>
          <a:xfrm>
            <a:off x="3153926" y="3340219"/>
            <a:ext cx="283195" cy="210803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667E97F7-75AB-444C-9522-1E247E0E0254}"/>
              </a:ext>
            </a:extLst>
          </p:cNvPr>
          <p:cNvSpPr/>
          <p:nvPr/>
        </p:nvSpPr>
        <p:spPr>
          <a:xfrm>
            <a:off x="3552051" y="3209407"/>
            <a:ext cx="283195" cy="223151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1868B7C8-BC51-4937-8C68-15524B8AEFAA}"/>
              </a:ext>
            </a:extLst>
          </p:cNvPr>
          <p:cNvSpPr/>
          <p:nvPr/>
        </p:nvSpPr>
        <p:spPr>
          <a:xfrm>
            <a:off x="3933493" y="3209408"/>
            <a:ext cx="283195" cy="223151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28BFFBA8-3C0D-4C32-B646-9AA57BF86BBD}"/>
              </a:ext>
            </a:extLst>
          </p:cNvPr>
          <p:cNvSpPr/>
          <p:nvPr/>
        </p:nvSpPr>
        <p:spPr>
          <a:xfrm>
            <a:off x="4328075" y="3027852"/>
            <a:ext cx="283195" cy="241185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709544DD-E4F2-4EFB-B640-CF9AFC250D62}"/>
              </a:ext>
            </a:extLst>
          </p:cNvPr>
          <p:cNvSpPr/>
          <p:nvPr/>
        </p:nvSpPr>
        <p:spPr>
          <a:xfrm>
            <a:off x="4726199" y="3340220"/>
            <a:ext cx="283195" cy="209215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5B603127-091E-4B50-9A9E-7A84631D1716}"/>
              </a:ext>
            </a:extLst>
          </p:cNvPr>
          <p:cNvSpPr/>
          <p:nvPr/>
        </p:nvSpPr>
        <p:spPr>
          <a:xfrm>
            <a:off x="5107642" y="3209408"/>
            <a:ext cx="283195" cy="222296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57545B86-147C-4245-8F6B-75C04662D6EE}"/>
              </a:ext>
            </a:extLst>
          </p:cNvPr>
          <p:cNvSpPr/>
          <p:nvPr/>
        </p:nvSpPr>
        <p:spPr>
          <a:xfrm>
            <a:off x="6062730" y="5103733"/>
            <a:ext cx="283195" cy="307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77A4AA9C-1C3F-45C6-AA35-652B9246F608}"/>
              </a:ext>
            </a:extLst>
          </p:cNvPr>
          <p:cNvSpPr/>
          <p:nvPr/>
        </p:nvSpPr>
        <p:spPr>
          <a:xfrm>
            <a:off x="6432797" y="5175678"/>
            <a:ext cx="283195" cy="2358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B69D0F41-CA1E-4CAF-B470-F82AE2B4E30C}"/>
              </a:ext>
            </a:extLst>
          </p:cNvPr>
          <p:cNvSpPr/>
          <p:nvPr/>
        </p:nvSpPr>
        <p:spPr>
          <a:xfrm>
            <a:off x="6837080" y="5237823"/>
            <a:ext cx="283195" cy="173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878AF444-7756-437F-98BA-0724B82F72D5}"/>
              </a:ext>
            </a:extLst>
          </p:cNvPr>
          <p:cNvSpPr/>
          <p:nvPr/>
        </p:nvSpPr>
        <p:spPr>
          <a:xfrm>
            <a:off x="7207147" y="5015367"/>
            <a:ext cx="283195" cy="3961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BFF93515-B7A2-411A-9B96-A338D7CC1FCF}"/>
              </a:ext>
            </a:extLst>
          </p:cNvPr>
          <p:cNvSpPr/>
          <p:nvPr/>
        </p:nvSpPr>
        <p:spPr>
          <a:xfrm>
            <a:off x="7577214" y="4012704"/>
            <a:ext cx="283195" cy="139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8207A571-F14C-492B-8039-FDE078BFB0DD}"/>
              </a:ext>
            </a:extLst>
          </p:cNvPr>
          <p:cNvSpPr/>
          <p:nvPr/>
        </p:nvSpPr>
        <p:spPr>
          <a:xfrm>
            <a:off x="7966078" y="3543284"/>
            <a:ext cx="283195" cy="1868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E6EB007E-85DE-45F9-9308-C7BC5D86DD11}"/>
              </a:ext>
            </a:extLst>
          </p:cNvPr>
          <p:cNvSpPr/>
          <p:nvPr/>
        </p:nvSpPr>
        <p:spPr>
          <a:xfrm>
            <a:off x="8336145" y="3209408"/>
            <a:ext cx="283195" cy="2202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60670BBB-6FD2-416B-82FE-BEA34B50994D}"/>
              </a:ext>
            </a:extLst>
          </p:cNvPr>
          <p:cNvSpPr/>
          <p:nvPr/>
        </p:nvSpPr>
        <p:spPr>
          <a:xfrm>
            <a:off x="8706212" y="2883985"/>
            <a:ext cx="283195" cy="2527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15B8F271-6F86-4EF8-9F40-BA2958932CFE}"/>
              </a:ext>
            </a:extLst>
          </p:cNvPr>
          <p:cNvSpPr/>
          <p:nvPr/>
        </p:nvSpPr>
        <p:spPr>
          <a:xfrm>
            <a:off x="9111426" y="3065540"/>
            <a:ext cx="283195" cy="2357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37BEFC71-95DD-44DD-B639-0F1A74C693FB}"/>
              </a:ext>
            </a:extLst>
          </p:cNvPr>
          <p:cNvSpPr/>
          <p:nvPr/>
        </p:nvSpPr>
        <p:spPr>
          <a:xfrm>
            <a:off x="9481493" y="3027853"/>
            <a:ext cx="283195" cy="23953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90C8D57F-3B04-4C2C-A152-B4D996C0F1E8}"/>
              </a:ext>
            </a:extLst>
          </p:cNvPr>
          <p:cNvSpPr/>
          <p:nvPr/>
        </p:nvSpPr>
        <p:spPr>
          <a:xfrm>
            <a:off x="9851560" y="2895722"/>
            <a:ext cx="283195" cy="25275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8077E865-1F82-4046-A755-798F4D2D35EE}"/>
              </a:ext>
            </a:extLst>
          </p:cNvPr>
          <p:cNvSpPr/>
          <p:nvPr/>
        </p:nvSpPr>
        <p:spPr>
          <a:xfrm>
            <a:off x="10218081" y="3027852"/>
            <a:ext cx="283195" cy="2395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0A23D7A6-05EA-4872-88A9-2009EE2EE932}"/>
              </a:ext>
            </a:extLst>
          </p:cNvPr>
          <p:cNvSpPr txBox="1"/>
          <p:nvPr/>
        </p:nvSpPr>
        <p:spPr>
          <a:xfrm>
            <a:off x="5599365" y="1427346"/>
            <a:ext cx="3778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Corona </a:t>
            </a:r>
            <a:r>
              <a:rPr lang="nl-NL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adjusted</a:t>
            </a:r>
            <a:r>
              <a:rPr lang="nl-NL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EBITDA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Elimineren korte termijneffecten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Kijken naar winstcapaciteit</a:t>
            </a: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DF10F7B2-994C-41C7-A8E3-112ED7973784}"/>
              </a:ext>
            </a:extLst>
          </p:cNvPr>
          <p:cNvSpPr/>
          <p:nvPr/>
        </p:nvSpPr>
        <p:spPr>
          <a:xfrm>
            <a:off x="5692851" y="3169350"/>
            <a:ext cx="283195" cy="177431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169D57F5-C31A-4052-BEEF-26AA60583EA3}"/>
              </a:ext>
            </a:extLst>
          </p:cNvPr>
          <p:cNvSpPr/>
          <p:nvPr/>
        </p:nvSpPr>
        <p:spPr>
          <a:xfrm>
            <a:off x="6059184" y="3327508"/>
            <a:ext cx="285811" cy="177431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558101C2-29DB-4C62-8A15-ADF66343B4D8}"/>
              </a:ext>
            </a:extLst>
          </p:cNvPr>
          <p:cNvSpPr/>
          <p:nvPr/>
        </p:nvSpPr>
        <p:spPr>
          <a:xfrm>
            <a:off x="6440041" y="3476932"/>
            <a:ext cx="283195" cy="169986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9F46EDF9-9C47-499B-A5F3-165AC3FA9C5A}"/>
              </a:ext>
            </a:extLst>
          </p:cNvPr>
          <p:cNvSpPr/>
          <p:nvPr/>
        </p:nvSpPr>
        <p:spPr>
          <a:xfrm>
            <a:off x="6837080" y="3340219"/>
            <a:ext cx="283195" cy="189728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905DA732-431F-45C9-88F2-958FE66BB5FB}"/>
              </a:ext>
            </a:extLst>
          </p:cNvPr>
          <p:cNvSpPr/>
          <p:nvPr/>
        </p:nvSpPr>
        <p:spPr>
          <a:xfrm>
            <a:off x="7205374" y="3476932"/>
            <a:ext cx="283195" cy="15433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187DB34C-CB12-446B-96B1-6FB5D45A3B09}"/>
              </a:ext>
            </a:extLst>
          </p:cNvPr>
          <p:cNvSpPr/>
          <p:nvPr/>
        </p:nvSpPr>
        <p:spPr>
          <a:xfrm>
            <a:off x="7577746" y="3409026"/>
            <a:ext cx="283195" cy="60054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452861AC-7616-43C4-8C2F-3FCABF131E6D}"/>
              </a:ext>
            </a:extLst>
          </p:cNvPr>
          <p:cNvSpPr/>
          <p:nvPr/>
        </p:nvSpPr>
        <p:spPr>
          <a:xfrm>
            <a:off x="7966078" y="3239767"/>
            <a:ext cx="283195" cy="30032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70FE475-5C6F-4681-8325-356C9C55735B}"/>
              </a:ext>
            </a:extLst>
          </p:cNvPr>
          <p:cNvSpPr/>
          <p:nvPr/>
        </p:nvSpPr>
        <p:spPr>
          <a:xfrm>
            <a:off x="4252558" y="1349407"/>
            <a:ext cx="5932048" cy="3971974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D96D4A15-9535-4793-84D8-8A783BA2B225}"/>
              </a:ext>
            </a:extLst>
          </p:cNvPr>
          <p:cNvSpPr txBox="1"/>
          <p:nvPr/>
        </p:nvSpPr>
        <p:spPr>
          <a:xfrm>
            <a:off x="5115235" y="2466956"/>
            <a:ext cx="86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Corona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B4A894F3-B56A-4937-91B8-6237BB5E3751}"/>
              </a:ext>
            </a:extLst>
          </p:cNvPr>
          <p:cNvSpPr txBox="1"/>
          <p:nvPr/>
        </p:nvSpPr>
        <p:spPr>
          <a:xfrm>
            <a:off x="3864978" y="5521785"/>
            <a:ext cx="776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b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nl-NL" sz="1200" b="1" dirty="0">
              <a:solidFill>
                <a:schemeClr val="tx2"/>
              </a:solidFill>
            </a:endParaRP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2F1767EB-92EF-4513-98E4-B38C960745B8}"/>
              </a:ext>
            </a:extLst>
          </p:cNvPr>
          <p:cNvSpPr txBox="1"/>
          <p:nvPr/>
        </p:nvSpPr>
        <p:spPr>
          <a:xfrm>
            <a:off x="9764688" y="5508593"/>
            <a:ext cx="776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b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lang="nl-NL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28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FF93A-5F43-4DF6-831F-AEFD0B90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81" y="438212"/>
            <a:ext cx="11168758" cy="307777"/>
          </a:xfrm>
        </p:spPr>
        <p:txBody>
          <a:bodyPr/>
          <a:lstStyle/>
          <a:p>
            <a:r>
              <a:rPr lang="nl-NL" dirty="0"/>
              <a:t>Effect Corona op bedrijfswaarderingen – Langetermijneffect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5E5E67DC-AD9D-47FC-870B-26EA714ED5F6}"/>
              </a:ext>
            </a:extLst>
          </p:cNvPr>
          <p:cNvSpPr txBox="1"/>
          <p:nvPr/>
        </p:nvSpPr>
        <p:spPr>
          <a:xfrm>
            <a:off x="2451477" y="1542926"/>
            <a:ext cx="822590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nzekerheid nog te groot is om 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gecorrigeerde analyse uit te voeren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71CD5EAD-237F-4525-99E6-7BA117ADC48A}"/>
              </a:ext>
            </a:extLst>
          </p:cNvPr>
          <p:cNvCxnSpPr/>
          <p:nvPr/>
        </p:nvCxnSpPr>
        <p:spPr>
          <a:xfrm>
            <a:off x="605808" y="2550108"/>
            <a:ext cx="0" cy="2886075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52CFFFE7-0F3C-4C96-B16B-B6B88621705F}"/>
              </a:ext>
            </a:extLst>
          </p:cNvPr>
          <p:cNvCxnSpPr>
            <a:cxnSpLocks/>
          </p:cNvCxnSpPr>
          <p:nvPr/>
        </p:nvCxnSpPr>
        <p:spPr>
          <a:xfrm>
            <a:off x="605808" y="5436183"/>
            <a:ext cx="10086975" cy="0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hoek 47">
            <a:extLst>
              <a:ext uri="{FF2B5EF4-FFF2-40B4-BE49-F238E27FC236}">
                <a16:creationId xmlns:a16="http://schemas.microsoft.com/office/drawing/2014/main" id="{72E5C109-2355-4A3E-AE12-5A347EF9074A}"/>
              </a:ext>
            </a:extLst>
          </p:cNvPr>
          <p:cNvSpPr/>
          <p:nvPr/>
        </p:nvSpPr>
        <p:spPr>
          <a:xfrm>
            <a:off x="825672" y="3208192"/>
            <a:ext cx="283195" cy="223151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FE4F48B2-E787-422E-B07F-69B96FAE1387}"/>
              </a:ext>
            </a:extLst>
          </p:cNvPr>
          <p:cNvSpPr/>
          <p:nvPr/>
        </p:nvSpPr>
        <p:spPr>
          <a:xfrm>
            <a:off x="5692660" y="4944860"/>
            <a:ext cx="283195" cy="4666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A26A5C7D-7F35-4E0B-90E3-D2377CCACBBE}"/>
              </a:ext>
            </a:extLst>
          </p:cNvPr>
          <p:cNvCxnSpPr>
            <a:cxnSpLocks/>
          </p:cNvCxnSpPr>
          <p:nvPr/>
        </p:nvCxnSpPr>
        <p:spPr>
          <a:xfrm flipV="1">
            <a:off x="5536059" y="2883984"/>
            <a:ext cx="0" cy="2667001"/>
          </a:xfrm>
          <a:prstGeom prst="line">
            <a:avLst/>
          </a:prstGeom>
          <a:ln w="317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vak 50">
            <a:extLst>
              <a:ext uri="{FF2B5EF4-FFF2-40B4-BE49-F238E27FC236}">
                <a16:creationId xmlns:a16="http://schemas.microsoft.com/office/drawing/2014/main" id="{708476CE-63CD-4F47-ADE7-AA30D47A1D36}"/>
              </a:ext>
            </a:extLst>
          </p:cNvPr>
          <p:cNvSpPr txBox="1"/>
          <p:nvPr/>
        </p:nvSpPr>
        <p:spPr>
          <a:xfrm>
            <a:off x="5115235" y="2466956"/>
            <a:ext cx="86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Corona</a:t>
            </a:r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EC3B4AE9-81D7-47D0-A044-7898E0E1DA9E}"/>
              </a:ext>
            </a:extLst>
          </p:cNvPr>
          <p:cNvSpPr/>
          <p:nvPr/>
        </p:nvSpPr>
        <p:spPr>
          <a:xfrm>
            <a:off x="1223797" y="3133815"/>
            <a:ext cx="283195" cy="229855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A7627074-176F-4A07-9E5C-0D7B7FEDE561}"/>
              </a:ext>
            </a:extLst>
          </p:cNvPr>
          <p:cNvSpPr/>
          <p:nvPr/>
        </p:nvSpPr>
        <p:spPr>
          <a:xfrm>
            <a:off x="1605239" y="3200856"/>
            <a:ext cx="283195" cy="223151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Rechthoek 53">
            <a:extLst>
              <a:ext uri="{FF2B5EF4-FFF2-40B4-BE49-F238E27FC236}">
                <a16:creationId xmlns:a16="http://schemas.microsoft.com/office/drawing/2014/main" id="{BB8ACD74-5A41-4937-85DD-A32F1E617832}"/>
              </a:ext>
            </a:extLst>
          </p:cNvPr>
          <p:cNvSpPr/>
          <p:nvPr/>
        </p:nvSpPr>
        <p:spPr>
          <a:xfrm>
            <a:off x="1998513" y="3543283"/>
            <a:ext cx="283195" cy="1904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60B8CC1B-00F7-4D12-B50E-E262ED79EF08}"/>
              </a:ext>
            </a:extLst>
          </p:cNvPr>
          <p:cNvSpPr/>
          <p:nvPr/>
        </p:nvSpPr>
        <p:spPr>
          <a:xfrm>
            <a:off x="2396638" y="3701985"/>
            <a:ext cx="283195" cy="173893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Rechthoek 55">
            <a:extLst>
              <a:ext uri="{FF2B5EF4-FFF2-40B4-BE49-F238E27FC236}">
                <a16:creationId xmlns:a16="http://schemas.microsoft.com/office/drawing/2014/main" id="{9A2C716E-5D9F-4275-9FFC-897D8592548E}"/>
              </a:ext>
            </a:extLst>
          </p:cNvPr>
          <p:cNvSpPr/>
          <p:nvPr/>
        </p:nvSpPr>
        <p:spPr>
          <a:xfrm>
            <a:off x="2778080" y="3480043"/>
            <a:ext cx="283195" cy="19608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Rechthoek 56">
            <a:extLst>
              <a:ext uri="{FF2B5EF4-FFF2-40B4-BE49-F238E27FC236}">
                <a16:creationId xmlns:a16="http://schemas.microsoft.com/office/drawing/2014/main" id="{161FA2AC-F09C-4F25-8821-56A5DFB2AF7E}"/>
              </a:ext>
            </a:extLst>
          </p:cNvPr>
          <p:cNvSpPr/>
          <p:nvPr/>
        </p:nvSpPr>
        <p:spPr>
          <a:xfrm>
            <a:off x="3153923" y="3340219"/>
            <a:ext cx="283195" cy="210803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Rechthoek 57">
            <a:extLst>
              <a:ext uri="{FF2B5EF4-FFF2-40B4-BE49-F238E27FC236}">
                <a16:creationId xmlns:a16="http://schemas.microsoft.com/office/drawing/2014/main" id="{A7D9A7D6-A8DE-4547-981A-7484B9D5C174}"/>
              </a:ext>
            </a:extLst>
          </p:cNvPr>
          <p:cNvSpPr/>
          <p:nvPr/>
        </p:nvSpPr>
        <p:spPr>
          <a:xfrm>
            <a:off x="3552048" y="3209407"/>
            <a:ext cx="283195" cy="223151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03BD7863-54D8-4BD4-92E4-2D1A8E3F5B09}"/>
              </a:ext>
            </a:extLst>
          </p:cNvPr>
          <p:cNvSpPr/>
          <p:nvPr/>
        </p:nvSpPr>
        <p:spPr>
          <a:xfrm>
            <a:off x="3933490" y="3209408"/>
            <a:ext cx="283195" cy="223151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2196B8FD-FB6D-4AF5-B86D-4E8ABF623E28}"/>
              </a:ext>
            </a:extLst>
          </p:cNvPr>
          <p:cNvSpPr/>
          <p:nvPr/>
        </p:nvSpPr>
        <p:spPr>
          <a:xfrm>
            <a:off x="4328072" y="3027852"/>
            <a:ext cx="283195" cy="241185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Rechthoek 60">
            <a:extLst>
              <a:ext uri="{FF2B5EF4-FFF2-40B4-BE49-F238E27FC236}">
                <a16:creationId xmlns:a16="http://schemas.microsoft.com/office/drawing/2014/main" id="{745CF35E-A8B2-4651-B181-6AE294280004}"/>
              </a:ext>
            </a:extLst>
          </p:cNvPr>
          <p:cNvSpPr/>
          <p:nvPr/>
        </p:nvSpPr>
        <p:spPr>
          <a:xfrm>
            <a:off x="4726196" y="3340220"/>
            <a:ext cx="283195" cy="209215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D3E24E0C-8C92-48FB-AB9E-BE5013E39923}"/>
              </a:ext>
            </a:extLst>
          </p:cNvPr>
          <p:cNvSpPr/>
          <p:nvPr/>
        </p:nvSpPr>
        <p:spPr>
          <a:xfrm>
            <a:off x="5107639" y="3209408"/>
            <a:ext cx="283195" cy="222296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0DF86701-3CD4-45C6-8325-CBC395699819}"/>
              </a:ext>
            </a:extLst>
          </p:cNvPr>
          <p:cNvSpPr/>
          <p:nvPr/>
        </p:nvSpPr>
        <p:spPr>
          <a:xfrm>
            <a:off x="6062727" y="5103733"/>
            <a:ext cx="283195" cy="307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7A7F0233-BD17-44B4-B662-86904CF93197}"/>
              </a:ext>
            </a:extLst>
          </p:cNvPr>
          <p:cNvSpPr/>
          <p:nvPr/>
        </p:nvSpPr>
        <p:spPr>
          <a:xfrm>
            <a:off x="6432794" y="5175678"/>
            <a:ext cx="283195" cy="2358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Rechthoek 64">
            <a:extLst>
              <a:ext uri="{FF2B5EF4-FFF2-40B4-BE49-F238E27FC236}">
                <a16:creationId xmlns:a16="http://schemas.microsoft.com/office/drawing/2014/main" id="{6C76A1AE-8299-4662-8D72-804EF2375CB8}"/>
              </a:ext>
            </a:extLst>
          </p:cNvPr>
          <p:cNvSpPr/>
          <p:nvPr/>
        </p:nvSpPr>
        <p:spPr>
          <a:xfrm>
            <a:off x="6837077" y="5237823"/>
            <a:ext cx="283195" cy="173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208E4486-A07F-4FB7-AB6D-E02E6D241ED6}"/>
              </a:ext>
            </a:extLst>
          </p:cNvPr>
          <p:cNvSpPr/>
          <p:nvPr/>
        </p:nvSpPr>
        <p:spPr>
          <a:xfrm>
            <a:off x="7207144" y="5015367"/>
            <a:ext cx="283195" cy="3961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D38441B8-71AF-46D6-8261-49DFACFF4791}"/>
              </a:ext>
            </a:extLst>
          </p:cNvPr>
          <p:cNvSpPr/>
          <p:nvPr/>
        </p:nvSpPr>
        <p:spPr>
          <a:xfrm>
            <a:off x="7577211" y="4190256"/>
            <a:ext cx="283195" cy="1221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40D0274C-5A35-47E5-8AB6-E46B23A092D3}"/>
              </a:ext>
            </a:extLst>
          </p:cNvPr>
          <p:cNvSpPr/>
          <p:nvPr/>
        </p:nvSpPr>
        <p:spPr>
          <a:xfrm>
            <a:off x="7966075" y="3543284"/>
            <a:ext cx="283195" cy="1868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8F1F742C-ECA8-4459-BCB5-545E3B273BEE}"/>
              </a:ext>
            </a:extLst>
          </p:cNvPr>
          <p:cNvSpPr/>
          <p:nvPr/>
        </p:nvSpPr>
        <p:spPr>
          <a:xfrm>
            <a:off x="8336142" y="4190256"/>
            <a:ext cx="283195" cy="1221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04550F15-9471-43FB-AB0D-BF82838A80BF}"/>
              </a:ext>
            </a:extLst>
          </p:cNvPr>
          <p:cNvSpPr/>
          <p:nvPr/>
        </p:nvSpPr>
        <p:spPr>
          <a:xfrm>
            <a:off x="8706209" y="4421075"/>
            <a:ext cx="283195" cy="9904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A9195AF2-571C-4A24-8798-713698694A90}"/>
              </a:ext>
            </a:extLst>
          </p:cNvPr>
          <p:cNvSpPr/>
          <p:nvPr/>
        </p:nvSpPr>
        <p:spPr>
          <a:xfrm>
            <a:off x="9111423" y="4731796"/>
            <a:ext cx="283195" cy="6914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51C373B7-A51F-4993-8E7F-D95833C55C0B}"/>
              </a:ext>
            </a:extLst>
          </p:cNvPr>
          <p:cNvSpPr/>
          <p:nvPr/>
        </p:nvSpPr>
        <p:spPr>
          <a:xfrm>
            <a:off x="9481490" y="4944859"/>
            <a:ext cx="283195" cy="4783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0027278C-72F6-44B2-867F-7B5E3EAA0038}"/>
              </a:ext>
            </a:extLst>
          </p:cNvPr>
          <p:cNvSpPr/>
          <p:nvPr/>
        </p:nvSpPr>
        <p:spPr>
          <a:xfrm>
            <a:off x="9851557" y="5103733"/>
            <a:ext cx="283195" cy="3195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9715068E-8E34-44E6-99C4-889D1AE1F3D2}"/>
              </a:ext>
            </a:extLst>
          </p:cNvPr>
          <p:cNvSpPr/>
          <p:nvPr/>
        </p:nvSpPr>
        <p:spPr>
          <a:xfrm>
            <a:off x="10218078" y="5015367"/>
            <a:ext cx="283195" cy="407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3160A65A-F2F9-4CAA-8E7C-691C4F3CB19E}"/>
              </a:ext>
            </a:extLst>
          </p:cNvPr>
          <p:cNvSpPr txBox="1"/>
          <p:nvPr/>
        </p:nvSpPr>
        <p:spPr>
          <a:xfrm>
            <a:off x="3864978" y="5521785"/>
            <a:ext cx="776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b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nl-NL" sz="1200" b="1" dirty="0">
              <a:solidFill>
                <a:schemeClr val="tx2"/>
              </a:solidFill>
            </a:endParaRP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61A33018-300D-4F75-BFDE-3A2DCDD5B004}"/>
              </a:ext>
            </a:extLst>
          </p:cNvPr>
          <p:cNvSpPr txBox="1"/>
          <p:nvPr/>
        </p:nvSpPr>
        <p:spPr>
          <a:xfrm>
            <a:off x="9764688" y="5508593"/>
            <a:ext cx="776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b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lang="nl-NL" sz="1200" b="1" dirty="0">
              <a:solidFill>
                <a:schemeClr val="tx2"/>
              </a:solidFill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21E1D643-8792-4AE6-BDAC-199A7F10A25E}"/>
              </a:ext>
            </a:extLst>
          </p:cNvPr>
          <p:cNvCxnSpPr>
            <a:cxnSpLocks/>
          </p:cNvCxnSpPr>
          <p:nvPr/>
        </p:nvCxnSpPr>
        <p:spPr>
          <a:xfrm>
            <a:off x="9764685" y="4296792"/>
            <a:ext cx="1181482" cy="0"/>
          </a:xfrm>
          <a:prstGeom prst="straightConnector1">
            <a:avLst/>
          </a:prstGeom>
          <a:ln w="31750">
            <a:solidFill>
              <a:srgbClr val="2846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kstvak 76">
            <a:extLst>
              <a:ext uri="{FF2B5EF4-FFF2-40B4-BE49-F238E27FC236}">
                <a16:creationId xmlns:a16="http://schemas.microsoft.com/office/drawing/2014/main" id="{C2A55705-4D28-4263-83D9-B1C0ED6870E1}"/>
              </a:ext>
            </a:extLst>
          </p:cNvPr>
          <p:cNvSpPr txBox="1"/>
          <p:nvPr/>
        </p:nvSpPr>
        <p:spPr>
          <a:xfrm>
            <a:off x="11057317" y="3993145"/>
            <a:ext cx="540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nl-NL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23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FF93A-5F43-4DF6-831F-AEFD0B90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81" y="438212"/>
            <a:ext cx="11168758" cy="307777"/>
          </a:xfrm>
        </p:spPr>
        <p:txBody>
          <a:bodyPr/>
          <a:lstStyle/>
          <a:p>
            <a:r>
              <a:rPr lang="nl-NL" dirty="0"/>
              <a:t>Effect Corona op bedrijfswaarderingen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5E5E67DC-AD9D-47FC-870B-26EA714ED5F6}"/>
              </a:ext>
            </a:extLst>
          </p:cNvPr>
          <p:cNvSpPr txBox="1"/>
          <p:nvPr/>
        </p:nvSpPr>
        <p:spPr>
          <a:xfrm>
            <a:off x="1983049" y="1409894"/>
            <a:ext cx="8225901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Omstandigheden ondanks Corona nog steeds gunstig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4285D27-9F2E-402A-8938-BEF7845E92CC}"/>
              </a:ext>
            </a:extLst>
          </p:cNvPr>
          <p:cNvSpPr txBox="1"/>
          <p:nvPr/>
        </p:nvSpPr>
        <p:spPr>
          <a:xfrm>
            <a:off x="6457025" y="4373818"/>
            <a:ext cx="4714745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Europese private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equity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-fondsen beschikken nog altijd over veel geld – meer dan €500 miljard [wereldwijd is dit meer dan €2.000 miljard].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54ABBF5-8BCE-4671-824F-761A5D31BC49}"/>
              </a:ext>
            </a:extLst>
          </p:cNvPr>
          <p:cNvSpPr txBox="1"/>
          <p:nvPr/>
        </p:nvSpPr>
        <p:spPr>
          <a:xfrm>
            <a:off x="1020230" y="4373818"/>
            <a:ext cx="4714745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554492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rentes zijn laag en waarderingen van middelgrote mkb-bedrijven blijken relatief stabiel en gunstig door cycli heen.</a:t>
            </a:r>
          </a:p>
        </p:txBody>
      </p:sp>
      <p:pic>
        <p:nvPicPr>
          <p:cNvPr id="10" name="Graphic 9" descr="Schatkist met effen opvulling">
            <a:extLst>
              <a:ext uri="{FF2B5EF4-FFF2-40B4-BE49-F238E27FC236}">
                <a16:creationId xmlns:a16="http://schemas.microsoft.com/office/drawing/2014/main" id="{3ABE34E4-DD31-4DD1-A2B8-F3D26CC34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2573" y="2458088"/>
            <a:ext cx="1563647" cy="1563647"/>
          </a:xfrm>
          <a:prstGeom prst="rect">
            <a:avLst/>
          </a:prstGeom>
        </p:spPr>
      </p:pic>
      <p:pic>
        <p:nvPicPr>
          <p:cNvPr id="14" name="Graphic 13" descr="Klembord met vinkjes met effen opvulling">
            <a:extLst>
              <a:ext uri="{FF2B5EF4-FFF2-40B4-BE49-F238E27FC236}">
                <a16:creationId xmlns:a16="http://schemas.microsoft.com/office/drawing/2014/main" id="{3E2A880E-D410-4001-B686-820D30929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864" y="2622174"/>
            <a:ext cx="1235476" cy="123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01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2591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9291F-6DC9-4F5E-9351-364F2FAC0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EACE5B-4C54-4E0A-B4CD-43B61E491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5BE1C4-89B6-4F1E-85FB-2BD742FA3B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99AA2D1-8854-4FA0-B0B7-49AB6E9688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17511D8-8A32-4D56-811C-1C83F4AF5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27"/>
            <a:ext cx="12175817" cy="68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59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43419EE-F14D-48B8-A89E-9C3158B18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27" r="-100" b="7728"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94E6B75-C8B6-4B4A-9654-FBAC9224766C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799900A-7B59-49A2-94E0-3204866DB385}"/>
              </a:ext>
            </a:extLst>
          </p:cNvPr>
          <p:cNvSpPr/>
          <p:nvPr/>
        </p:nvSpPr>
        <p:spPr>
          <a:xfrm>
            <a:off x="3646968" y="3429000"/>
            <a:ext cx="8545031" cy="1779180"/>
          </a:xfrm>
          <a:prstGeom prst="rect">
            <a:avLst/>
          </a:prstGeom>
          <a:blipFill dpi="0" rotWithShape="1">
            <a:blip r:embed="rId4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662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6FAFB8-D716-4E72-8B9B-9F6E9590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641" y="3949258"/>
            <a:ext cx="8080780" cy="738664"/>
          </a:xfrm>
        </p:spPr>
        <p:txBody>
          <a:bodyPr/>
          <a:lstStyle/>
          <a:p>
            <a:r>
              <a:rPr lang="nl-NL" sz="4800" dirty="0"/>
              <a:t>Introductie bedrijfswaardering</a:t>
            </a:r>
          </a:p>
        </p:txBody>
      </p:sp>
    </p:spTree>
    <p:extLst>
      <p:ext uri="{BB962C8B-B14F-4D97-AF65-F5344CB8AC3E}">
        <p14:creationId xmlns:p14="http://schemas.microsoft.com/office/powerpoint/2010/main" val="146200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FF93A-5F43-4DF6-831F-AEFD0B90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Ondernemingswaarde – EBITDA </a:t>
            </a:r>
            <a:r>
              <a:rPr lang="nl-NL" dirty="0" err="1"/>
              <a:t>multiples</a:t>
            </a:r>
            <a:r>
              <a:rPr lang="nl-NL" dirty="0"/>
              <a:t> (</a:t>
            </a:r>
            <a:r>
              <a:rPr lang="nl-NL" dirty="0" err="1"/>
              <a:t>Brookz</a:t>
            </a:r>
            <a:r>
              <a:rPr lang="nl-NL" dirty="0"/>
              <a:t>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AB0D56A-2625-4775-BD80-B229E8F03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033" y="1340494"/>
            <a:ext cx="5867517" cy="463867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8DE0C48-55F9-4272-8EDE-C2E2A8A9F391}"/>
              </a:ext>
            </a:extLst>
          </p:cNvPr>
          <p:cNvSpPr txBox="1"/>
          <p:nvPr/>
        </p:nvSpPr>
        <p:spPr>
          <a:xfrm>
            <a:off x="7829550" y="3321992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Gemiddeld: 4,85</a:t>
            </a:r>
          </a:p>
        </p:txBody>
      </p:sp>
    </p:spTree>
    <p:extLst>
      <p:ext uri="{BB962C8B-B14F-4D97-AF65-F5344CB8AC3E}">
        <p14:creationId xmlns:p14="http://schemas.microsoft.com/office/powerpoint/2010/main" val="79790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DC8FBEE-0056-486D-9C44-BBCB3EFC36F2}"/>
              </a:ext>
            </a:extLst>
          </p:cNvPr>
          <p:cNvCxnSpPr>
            <a:cxnSpLocks/>
          </p:cNvCxnSpPr>
          <p:nvPr/>
        </p:nvCxnSpPr>
        <p:spPr>
          <a:xfrm>
            <a:off x="6096000" y="1266825"/>
            <a:ext cx="0" cy="50482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CF3643F7-09F1-48D2-9323-3C5ABAED74BF}"/>
              </a:ext>
            </a:extLst>
          </p:cNvPr>
          <p:cNvSpPr txBox="1"/>
          <p:nvPr/>
        </p:nvSpPr>
        <p:spPr>
          <a:xfrm>
            <a:off x="2457450" y="1476375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</a:rPr>
              <a:t>Theorie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7535354-0CFC-4698-B188-035C1F77C3B9}"/>
              </a:ext>
            </a:extLst>
          </p:cNvPr>
          <p:cNvSpPr txBox="1"/>
          <p:nvPr/>
        </p:nvSpPr>
        <p:spPr>
          <a:xfrm>
            <a:off x="8664260" y="1476375"/>
            <a:ext cx="965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</a:rPr>
              <a:t>Praktijk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4CAF50A-58FD-497F-A1D5-5C9859E87E7E}"/>
              </a:ext>
            </a:extLst>
          </p:cNvPr>
          <p:cNvSpPr txBox="1"/>
          <p:nvPr/>
        </p:nvSpPr>
        <p:spPr>
          <a:xfrm>
            <a:off x="1831188" y="2384282"/>
            <a:ext cx="223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err="1"/>
              <a:t>Discounted</a:t>
            </a:r>
            <a:r>
              <a:rPr lang="nl-NL" sz="1800" dirty="0"/>
              <a:t> Cash Flow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1AC8D16-1B15-4C36-8212-60CBB162009C}"/>
              </a:ext>
            </a:extLst>
          </p:cNvPr>
          <p:cNvSpPr txBox="1"/>
          <p:nvPr/>
        </p:nvSpPr>
        <p:spPr>
          <a:xfrm>
            <a:off x="8255109" y="2384282"/>
            <a:ext cx="17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XX maal de winst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8EF9917-3E25-4429-8262-368549EDC1EA}"/>
              </a:ext>
            </a:extLst>
          </p:cNvPr>
          <p:cNvSpPr txBox="1"/>
          <p:nvPr/>
        </p:nvSpPr>
        <p:spPr>
          <a:xfrm>
            <a:off x="1797520" y="4739889"/>
            <a:ext cx="243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Toekomstige kasstroom</a:t>
            </a: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55B7BEF6-6EDD-4AFA-BF70-42DB38F5C01E}"/>
              </a:ext>
            </a:extLst>
          </p:cNvPr>
          <p:cNvCxnSpPr/>
          <p:nvPr/>
        </p:nvCxnSpPr>
        <p:spPr>
          <a:xfrm>
            <a:off x="1797520" y="5109221"/>
            <a:ext cx="2378862" cy="0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FEA58C86-1AFD-4B7D-9404-580C96951721}"/>
              </a:ext>
            </a:extLst>
          </p:cNvPr>
          <p:cNvSpPr txBox="1"/>
          <p:nvPr/>
        </p:nvSpPr>
        <p:spPr>
          <a:xfrm>
            <a:off x="2554585" y="5174152"/>
            <a:ext cx="72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Risico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A0E8902-60CA-4C42-9CFE-91F893BD100D}"/>
              </a:ext>
            </a:extLst>
          </p:cNvPr>
          <p:cNvSpPr txBox="1"/>
          <p:nvPr/>
        </p:nvSpPr>
        <p:spPr>
          <a:xfrm>
            <a:off x="8123726" y="4216669"/>
            <a:ext cx="240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factor </a:t>
            </a:r>
            <a:r>
              <a:rPr lang="nl-NL" sz="2800" dirty="0">
                <a:solidFill>
                  <a:schemeClr val="tx2"/>
                </a:solidFill>
              </a:rPr>
              <a:t>x</a:t>
            </a:r>
            <a:r>
              <a:rPr lang="nl-NL" sz="1800" dirty="0"/>
              <a:t> winstcapaciteit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6BEE12F-C335-44AA-A261-23F0286B8357}"/>
              </a:ext>
            </a:extLst>
          </p:cNvPr>
          <p:cNvSpPr txBox="1"/>
          <p:nvPr/>
        </p:nvSpPr>
        <p:spPr>
          <a:xfrm>
            <a:off x="7497592" y="5490958"/>
            <a:ext cx="72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Risico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97F48FF-7B72-43D1-BA90-FAD08EDA462E}"/>
              </a:ext>
            </a:extLst>
          </p:cNvPr>
          <p:cNvSpPr txBox="1"/>
          <p:nvPr/>
        </p:nvSpPr>
        <p:spPr>
          <a:xfrm>
            <a:off x="8586770" y="5487033"/>
            <a:ext cx="97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Potentie</a:t>
            </a:r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D7306EE-C940-45AE-B6FE-09FB07F6A481}"/>
              </a:ext>
            </a:extLst>
          </p:cNvPr>
          <p:cNvCxnSpPr>
            <a:cxnSpLocks/>
          </p:cNvCxnSpPr>
          <p:nvPr/>
        </p:nvCxnSpPr>
        <p:spPr>
          <a:xfrm flipV="1">
            <a:off x="7783010" y="4723554"/>
            <a:ext cx="518795" cy="792518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AFD1263E-86FA-4BB0-AD40-8362BFB88C31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8586772" y="4723555"/>
            <a:ext cx="487664" cy="763478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el 1">
            <a:extLst>
              <a:ext uri="{FF2B5EF4-FFF2-40B4-BE49-F238E27FC236}">
                <a16:creationId xmlns:a16="http://schemas.microsoft.com/office/drawing/2014/main" id="{EB2206DB-D452-4FB5-BEDF-835AD632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/>
          <a:p>
            <a:r>
              <a:rPr lang="nl-NL" dirty="0"/>
              <a:t>Ondernemingswaarde – Theorie &amp; Praktijk (1)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9CA527F-9D94-4BC3-A711-9CAF87BE9516}"/>
              </a:ext>
            </a:extLst>
          </p:cNvPr>
          <p:cNvSpPr txBox="1"/>
          <p:nvPr/>
        </p:nvSpPr>
        <p:spPr>
          <a:xfrm>
            <a:off x="492058" y="2948469"/>
            <a:ext cx="52509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srgbClr val="000000"/>
                </a:solidFill>
                <a:ea typeface="ＭＳ Ｐゴシック" charset="-128"/>
              </a:rPr>
              <a:t>T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  <a:cs typeface="+mn-cs"/>
              </a:rPr>
              <a:t>oekomstige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  <a:cs typeface="+mn-cs"/>
              </a:rPr>
              <a:t> kasstromen worden contant gemaakt tegen een rentevoet (disconteringsvoet). Deze rentevoet geeft het risicoprofiel van de onderneming weer.</a:t>
            </a:r>
            <a:endParaRPr lang="nl-NL" sz="1000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A0B7DF5-DB0E-4008-AD72-415DA0F9AB85}"/>
              </a:ext>
            </a:extLst>
          </p:cNvPr>
          <p:cNvSpPr txBox="1"/>
          <p:nvPr/>
        </p:nvSpPr>
        <p:spPr>
          <a:xfrm>
            <a:off x="6604224" y="2948469"/>
            <a:ext cx="52509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srgbClr val="000000"/>
                </a:solidFill>
                <a:ea typeface="ＭＳ Ｐゴシック" charset="-128"/>
              </a:rPr>
              <a:t>Er wordt gekeken naar het bedrijfsresultaat van de onderneming dat, afhankelijk van de risico's en kansen, vermenigvuldigd wordt met een getal (multiple).</a:t>
            </a:r>
          </a:p>
        </p:txBody>
      </p:sp>
    </p:spTree>
    <p:extLst>
      <p:ext uri="{BB962C8B-B14F-4D97-AF65-F5344CB8AC3E}">
        <p14:creationId xmlns:p14="http://schemas.microsoft.com/office/powerpoint/2010/main" val="388841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349126AC-0CB7-4DC4-846C-3D463D86F090}"/>
              </a:ext>
            </a:extLst>
          </p:cNvPr>
          <p:cNvCxnSpPr/>
          <p:nvPr/>
        </p:nvCxnSpPr>
        <p:spPr>
          <a:xfrm>
            <a:off x="1076325" y="3429000"/>
            <a:ext cx="0" cy="2886075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BA66553C-0155-4BA6-B80F-1D43A5AC2F5A}"/>
              </a:ext>
            </a:extLst>
          </p:cNvPr>
          <p:cNvCxnSpPr>
            <a:cxnSpLocks/>
          </p:cNvCxnSpPr>
          <p:nvPr/>
        </p:nvCxnSpPr>
        <p:spPr>
          <a:xfrm>
            <a:off x="1076325" y="6315075"/>
            <a:ext cx="10086975" cy="0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hoek 33">
            <a:extLst>
              <a:ext uri="{FF2B5EF4-FFF2-40B4-BE49-F238E27FC236}">
                <a16:creationId xmlns:a16="http://schemas.microsoft.com/office/drawing/2014/main" id="{0DC5A820-5E62-43BE-9341-E8976AC0101F}"/>
              </a:ext>
            </a:extLst>
          </p:cNvPr>
          <p:cNvSpPr/>
          <p:nvPr/>
        </p:nvSpPr>
        <p:spPr>
          <a:xfrm>
            <a:off x="1511987" y="5743574"/>
            <a:ext cx="485775" cy="576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67C2D481-12D6-43A3-8C9F-1581AF219005}"/>
              </a:ext>
            </a:extLst>
          </p:cNvPr>
          <p:cNvSpPr/>
          <p:nvPr/>
        </p:nvSpPr>
        <p:spPr>
          <a:xfrm>
            <a:off x="2229458" y="5848351"/>
            <a:ext cx="485775" cy="46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DB1DEB14-A4C5-4B96-AC08-7FCE8F121DCE}"/>
              </a:ext>
            </a:extLst>
          </p:cNvPr>
          <p:cNvSpPr/>
          <p:nvPr/>
        </p:nvSpPr>
        <p:spPr>
          <a:xfrm>
            <a:off x="2946929" y="5629276"/>
            <a:ext cx="485775" cy="684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E86FF793-854A-4E1D-BDB0-5114643767DD}"/>
              </a:ext>
            </a:extLst>
          </p:cNvPr>
          <p:cNvSpPr/>
          <p:nvPr/>
        </p:nvSpPr>
        <p:spPr>
          <a:xfrm>
            <a:off x="3664400" y="5800726"/>
            <a:ext cx="485775" cy="504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DE54F92E-9586-4DE6-9608-3EF4CC083BA1}"/>
              </a:ext>
            </a:extLst>
          </p:cNvPr>
          <p:cNvSpPr/>
          <p:nvPr/>
        </p:nvSpPr>
        <p:spPr>
          <a:xfrm>
            <a:off x="4381870" y="5562600"/>
            <a:ext cx="485775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F34FFC2D-6492-4F46-BA2F-3786C1EB4C89}"/>
              </a:ext>
            </a:extLst>
          </p:cNvPr>
          <p:cNvSpPr/>
          <p:nvPr/>
        </p:nvSpPr>
        <p:spPr>
          <a:xfrm>
            <a:off x="5099340" y="5752124"/>
            <a:ext cx="485775" cy="57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FD5AFCDD-2150-4B5D-972F-97061AB02354}"/>
              </a:ext>
            </a:extLst>
          </p:cNvPr>
          <p:cNvSpPr/>
          <p:nvPr/>
        </p:nvSpPr>
        <p:spPr>
          <a:xfrm>
            <a:off x="5816811" y="5637826"/>
            <a:ext cx="485775" cy="687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613950EA-523A-4358-AC5B-043498967BFF}"/>
              </a:ext>
            </a:extLst>
          </p:cNvPr>
          <p:cNvSpPr/>
          <p:nvPr/>
        </p:nvSpPr>
        <p:spPr>
          <a:xfrm>
            <a:off x="6534282" y="5637826"/>
            <a:ext cx="485775" cy="6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C627BF60-9AD2-429C-9EE2-1DEA262E0465}"/>
              </a:ext>
            </a:extLst>
          </p:cNvPr>
          <p:cNvSpPr/>
          <p:nvPr/>
        </p:nvSpPr>
        <p:spPr>
          <a:xfrm>
            <a:off x="7251753" y="5743574"/>
            <a:ext cx="485775" cy="5697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CA376ACB-9573-4C41-83D0-B5AA499F6F1E}"/>
              </a:ext>
            </a:extLst>
          </p:cNvPr>
          <p:cNvSpPr/>
          <p:nvPr/>
        </p:nvSpPr>
        <p:spPr>
          <a:xfrm>
            <a:off x="7969223" y="5571150"/>
            <a:ext cx="485775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EFB5A639-2B4D-4330-82E5-F9EE686E16DE}"/>
              </a:ext>
            </a:extLst>
          </p:cNvPr>
          <p:cNvSpPr/>
          <p:nvPr/>
        </p:nvSpPr>
        <p:spPr>
          <a:xfrm>
            <a:off x="8686693" y="5637826"/>
            <a:ext cx="485775" cy="66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B27D6933-A942-4298-B63D-7409CD36C720}"/>
              </a:ext>
            </a:extLst>
          </p:cNvPr>
          <p:cNvSpPr/>
          <p:nvPr/>
        </p:nvSpPr>
        <p:spPr>
          <a:xfrm>
            <a:off x="9404163" y="5495926"/>
            <a:ext cx="485775" cy="8226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B99C1E00-398E-4E9E-A6AF-BFB8579E2B24}"/>
              </a:ext>
            </a:extLst>
          </p:cNvPr>
          <p:cNvSpPr/>
          <p:nvPr/>
        </p:nvSpPr>
        <p:spPr>
          <a:xfrm>
            <a:off x="10121633" y="5638512"/>
            <a:ext cx="485775" cy="672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8D140057-8566-4284-BF01-67C721C4D699}"/>
              </a:ext>
            </a:extLst>
          </p:cNvPr>
          <p:cNvCxnSpPr>
            <a:cxnSpLocks/>
          </p:cNvCxnSpPr>
          <p:nvPr/>
        </p:nvCxnSpPr>
        <p:spPr>
          <a:xfrm flipV="1">
            <a:off x="4257675" y="3800475"/>
            <a:ext cx="0" cy="2667001"/>
          </a:xfrm>
          <a:prstGeom prst="line">
            <a:avLst/>
          </a:prstGeom>
          <a:ln w="317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kstvak 54">
            <a:extLst>
              <a:ext uri="{FF2B5EF4-FFF2-40B4-BE49-F238E27FC236}">
                <a16:creationId xmlns:a16="http://schemas.microsoft.com/office/drawing/2014/main" id="{317E5EAD-F9BC-4791-87D5-7B5C612B7E4E}"/>
              </a:ext>
            </a:extLst>
          </p:cNvPr>
          <p:cNvSpPr txBox="1"/>
          <p:nvPr/>
        </p:nvSpPr>
        <p:spPr>
          <a:xfrm>
            <a:off x="2621189" y="2122935"/>
            <a:ext cx="17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XX maal de winst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5838773-2355-4F14-9CF6-0CF4AFAF6725}"/>
              </a:ext>
            </a:extLst>
          </p:cNvPr>
          <p:cNvSpPr/>
          <p:nvPr/>
        </p:nvSpPr>
        <p:spPr>
          <a:xfrm>
            <a:off x="2847976" y="5410200"/>
            <a:ext cx="1329928" cy="105726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E308AC98-676E-4FB9-876A-E10A1C9DC6CC}"/>
              </a:ext>
            </a:extLst>
          </p:cNvPr>
          <p:cNvCxnSpPr>
            <a:cxnSpLocks/>
          </p:cNvCxnSpPr>
          <p:nvPr/>
        </p:nvCxnSpPr>
        <p:spPr>
          <a:xfrm flipV="1">
            <a:off x="3543300" y="2492267"/>
            <a:ext cx="0" cy="2898883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hoek 23">
            <a:extLst>
              <a:ext uri="{FF2B5EF4-FFF2-40B4-BE49-F238E27FC236}">
                <a16:creationId xmlns:a16="http://schemas.microsoft.com/office/drawing/2014/main" id="{13BC651D-F280-473E-BBF4-15404B4E2627}"/>
              </a:ext>
            </a:extLst>
          </p:cNvPr>
          <p:cNvSpPr/>
          <p:nvPr/>
        </p:nvSpPr>
        <p:spPr>
          <a:xfrm>
            <a:off x="4322047" y="5410200"/>
            <a:ext cx="7072947" cy="105726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19A127C6-4751-4F04-9791-828F5671F106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7846297" y="2497273"/>
            <a:ext cx="0" cy="2912928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vak 26">
            <a:extLst>
              <a:ext uri="{FF2B5EF4-FFF2-40B4-BE49-F238E27FC236}">
                <a16:creationId xmlns:a16="http://schemas.microsoft.com/office/drawing/2014/main" id="{A4DCD052-38C6-4694-BE36-CFF87A905B2B}"/>
              </a:ext>
            </a:extLst>
          </p:cNvPr>
          <p:cNvSpPr txBox="1"/>
          <p:nvPr/>
        </p:nvSpPr>
        <p:spPr>
          <a:xfrm>
            <a:off x="7568015" y="212794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DCF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1CCEA091-5A4D-41CB-9608-FCE9BF066918}"/>
              </a:ext>
            </a:extLst>
          </p:cNvPr>
          <p:cNvSpPr txBox="1"/>
          <p:nvPr/>
        </p:nvSpPr>
        <p:spPr>
          <a:xfrm>
            <a:off x="3690756" y="3426645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Transactie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9BC93642-9F3F-4638-B503-B7A51B3C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8" y="476135"/>
            <a:ext cx="11168758" cy="307777"/>
          </a:xfrm>
        </p:spPr>
        <p:txBody>
          <a:bodyPr/>
          <a:lstStyle/>
          <a:p>
            <a:r>
              <a:rPr lang="nl-NL" dirty="0"/>
              <a:t>Ondernemingswaarde – Theorie &amp; Praktijk (2)</a:t>
            </a:r>
          </a:p>
        </p:txBody>
      </p:sp>
    </p:spTree>
    <p:extLst>
      <p:ext uri="{BB962C8B-B14F-4D97-AF65-F5344CB8AC3E}">
        <p14:creationId xmlns:p14="http://schemas.microsoft.com/office/powerpoint/2010/main" val="251501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FF93A-5F43-4DF6-831F-AEFD0B90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Ondernemingswaarde</a:t>
            </a:r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349126AC-0CB7-4DC4-846C-3D463D86F090}"/>
              </a:ext>
            </a:extLst>
          </p:cNvPr>
          <p:cNvCxnSpPr/>
          <p:nvPr/>
        </p:nvCxnSpPr>
        <p:spPr>
          <a:xfrm>
            <a:off x="1076325" y="3429000"/>
            <a:ext cx="0" cy="2886075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BA66553C-0155-4BA6-B80F-1D43A5AC2F5A}"/>
              </a:ext>
            </a:extLst>
          </p:cNvPr>
          <p:cNvCxnSpPr>
            <a:cxnSpLocks/>
          </p:cNvCxnSpPr>
          <p:nvPr/>
        </p:nvCxnSpPr>
        <p:spPr>
          <a:xfrm>
            <a:off x="1076325" y="6315075"/>
            <a:ext cx="10086975" cy="0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hoek 33">
            <a:extLst>
              <a:ext uri="{FF2B5EF4-FFF2-40B4-BE49-F238E27FC236}">
                <a16:creationId xmlns:a16="http://schemas.microsoft.com/office/drawing/2014/main" id="{0DC5A820-5E62-43BE-9341-E8976AC0101F}"/>
              </a:ext>
            </a:extLst>
          </p:cNvPr>
          <p:cNvSpPr/>
          <p:nvPr/>
        </p:nvSpPr>
        <p:spPr>
          <a:xfrm>
            <a:off x="1511987" y="5743574"/>
            <a:ext cx="485775" cy="576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67C2D481-12D6-43A3-8C9F-1581AF219005}"/>
              </a:ext>
            </a:extLst>
          </p:cNvPr>
          <p:cNvSpPr/>
          <p:nvPr/>
        </p:nvSpPr>
        <p:spPr>
          <a:xfrm>
            <a:off x="2229458" y="5848351"/>
            <a:ext cx="485775" cy="46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DB1DEB14-A4C5-4B96-AC08-7FCE8F121DCE}"/>
              </a:ext>
            </a:extLst>
          </p:cNvPr>
          <p:cNvSpPr/>
          <p:nvPr/>
        </p:nvSpPr>
        <p:spPr>
          <a:xfrm>
            <a:off x="2946929" y="5629276"/>
            <a:ext cx="485775" cy="684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E86FF793-854A-4E1D-BDB0-5114643767DD}"/>
              </a:ext>
            </a:extLst>
          </p:cNvPr>
          <p:cNvSpPr/>
          <p:nvPr/>
        </p:nvSpPr>
        <p:spPr>
          <a:xfrm>
            <a:off x="3664400" y="5800726"/>
            <a:ext cx="485775" cy="504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DE54F92E-9586-4DE6-9608-3EF4CC083BA1}"/>
              </a:ext>
            </a:extLst>
          </p:cNvPr>
          <p:cNvSpPr/>
          <p:nvPr/>
        </p:nvSpPr>
        <p:spPr>
          <a:xfrm>
            <a:off x="4381870" y="5562600"/>
            <a:ext cx="485775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F34FFC2D-6492-4F46-BA2F-3786C1EB4C89}"/>
              </a:ext>
            </a:extLst>
          </p:cNvPr>
          <p:cNvSpPr/>
          <p:nvPr/>
        </p:nvSpPr>
        <p:spPr>
          <a:xfrm>
            <a:off x="5099340" y="5752124"/>
            <a:ext cx="485775" cy="57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FD5AFCDD-2150-4B5D-972F-97061AB02354}"/>
              </a:ext>
            </a:extLst>
          </p:cNvPr>
          <p:cNvSpPr/>
          <p:nvPr/>
        </p:nvSpPr>
        <p:spPr>
          <a:xfrm>
            <a:off x="5816811" y="5637826"/>
            <a:ext cx="485775" cy="687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613950EA-523A-4358-AC5B-043498967BFF}"/>
              </a:ext>
            </a:extLst>
          </p:cNvPr>
          <p:cNvSpPr/>
          <p:nvPr/>
        </p:nvSpPr>
        <p:spPr>
          <a:xfrm>
            <a:off x="6534282" y="5637826"/>
            <a:ext cx="485775" cy="6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C627BF60-9AD2-429C-9EE2-1DEA262E0465}"/>
              </a:ext>
            </a:extLst>
          </p:cNvPr>
          <p:cNvSpPr/>
          <p:nvPr/>
        </p:nvSpPr>
        <p:spPr>
          <a:xfrm>
            <a:off x="7251753" y="5743574"/>
            <a:ext cx="485775" cy="5697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CA376ACB-9573-4C41-83D0-B5AA499F6F1E}"/>
              </a:ext>
            </a:extLst>
          </p:cNvPr>
          <p:cNvSpPr/>
          <p:nvPr/>
        </p:nvSpPr>
        <p:spPr>
          <a:xfrm>
            <a:off x="7969223" y="5571150"/>
            <a:ext cx="485775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EFB5A639-2B4D-4330-82E5-F9EE686E16DE}"/>
              </a:ext>
            </a:extLst>
          </p:cNvPr>
          <p:cNvSpPr/>
          <p:nvPr/>
        </p:nvSpPr>
        <p:spPr>
          <a:xfrm>
            <a:off x="8686693" y="5637826"/>
            <a:ext cx="485775" cy="66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B27D6933-A942-4298-B63D-7409CD36C720}"/>
              </a:ext>
            </a:extLst>
          </p:cNvPr>
          <p:cNvSpPr/>
          <p:nvPr/>
        </p:nvSpPr>
        <p:spPr>
          <a:xfrm>
            <a:off x="9404163" y="5495926"/>
            <a:ext cx="485775" cy="8226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B99C1E00-398E-4E9E-A6AF-BFB8579E2B24}"/>
              </a:ext>
            </a:extLst>
          </p:cNvPr>
          <p:cNvSpPr/>
          <p:nvPr/>
        </p:nvSpPr>
        <p:spPr>
          <a:xfrm>
            <a:off x="10121633" y="5629276"/>
            <a:ext cx="485775" cy="672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F618DFB3-9FEA-4EFC-AB6C-3845089BC9B3}"/>
              </a:ext>
            </a:extLst>
          </p:cNvPr>
          <p:cNvCxnSpPr>
            <a:cxnSpLocks/>
          </p:cNvCxnSpPr>
          <p:nvPr/>
        </p:nvCxnSpPr>
        <p:spPr>
          <a:xfrm flipV="1">
            <a:off x="4257675" y="3800475"/>
            <a:ext cx="0" cy="2667001"/>
          </a:xfrm>
          <a:prstGeom prst="line">
            <a:avLst/>
          </a:prstGeom>
          <a:ln w="317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hoek 3">
            <a:extLst>
              <a:ext uri="{FF2B5EF4-FFF2-40B4-BE49-F238E27FC236}">
                <a16:creationId xmlns:a16="http://schemas.microsoft.com/office/drawing/2014/main" id="{7419FDC0-F3BB-4A1C-B417-D1098F5E5966}"/>
              </a:ext>
            </a:extLst>
          </p:cNvPr>
          <p:cNvSpPr/>
          <p:nvPr/>
        </p:nvSpPr>
        <p:spPr>
          <a:xfrm>
            <a:off x="492058" y="2619375"/>
            <a:ext cx="10899842" cy="38481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A504AB4E-48AC-461E-915A-1F0E4E8BD670}"/>
              </a:ext>
            </a:extLst>
          </p:cNvPr>
          <p:cNvSpPr/>
          <p:nvPr/>
        </p:nvSpPr>
        <p:spPr>
          <a:xfrm>
            <a:off x="1076324" y="3429000"/>
            <a:ext cx="4642371" cy="24098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DC04AB0A-DE85-4221-8E23-B3907214BD15}"/>
              </a:ext>
            </a:extLst>
          </p:cNvPr>
          <p:cNvSpPr/>
          <p:nvPr/>
        </p:nvSpPr>
        <p:spPr>
          <a:xfrm>
            <a:off x="1076324" y="3990308"/>
            <a:ext cx="4642371" cy="24098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3CCECC6C-4E8D-4224-8533-AE3C768A0344}"/>
              </a:ext>
            </a:extLst>
          </p:cNvPr>
          <p:cNvSpPr/>
          <p:nvPr/>
        </p:nvSpPr>
        <p:spPr>
          <a:xfrm>
            <a:off x="1088256" y="5095685"/>
            <a:ext cx="4642371" cy="24098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9CAEA81-9529-4D30-95C5-DC611944ACC8}"/>
              </a:ext>
            </a:extLst>
          </p:cNvPr>
          <p:cNvGraphicFramePr>
            <a:graphicFrameLocks noGrp="1"/>
          </p:cNvGraphicFramePr>
          <p:nvPr/>
        </p:nvGraphicFramePr>
        <p:xfrm>
          <a:off x="1153067" y="1417152"/>
          <a:ext cx="4572000" cy="3873500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1069979394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95100430"/>
                    </a:ext>
                  </a:extLst>
                </a:gridCol>
                <a:gridCol w="292100">
                  <a:extLst>
                    <a:ext uri="{9D8B030D-6E8A-4147-A177-3AD203B41FA5}">
                      <a16:colId xmlns:a16="http://schemas.microsoft.com/office/drawing/2014/main" val="1939119893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95188576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48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Handelsonderneming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48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48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Producent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4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94748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Omzet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10.000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6.000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2035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Inkoopwaarde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6.000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1.000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1096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Brutowinst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4.000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5.000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7883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7824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Personeelskosten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2.000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2.000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9753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Huisvestingskosten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100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100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14770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Verkoopkosten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100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100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8700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Overige kosten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400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400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08616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 kosten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2.600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2.600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4231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7526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EBITDA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1.400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2.400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6737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9456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Afschrijvingen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200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1.200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8281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EBIT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1.200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1.200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24891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22918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200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200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7599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Resultaat voor belasting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1.000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1.000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32306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2422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Belasting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226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226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2588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Netto winst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775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775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221581"/>
                  </a:ext>
                </a:extLst>
              </a:tr>
            </a:tbl>
          </a:graphicData>
        </a:graphic>
      </p:graphicFrame>
      <p:sp>
        <p:nvSpPr>
          <p:cNvPr id="25" name="Tekstvak 24">
            <a:extLst>
              <a:ext uri="{FF2B5EF4-FFF2-40B4-BE49-F238E27FC236}">
                <a16:creationId xmlns:a16="http://schemas.microsoft.com/office/drawing/2014/main" id="{F107C537-A7F3-47BB-ABB5-84F61CA453A0}"/>
              </a:ext>
            </a:extLst>
          </p:cNvPr>
          <p:cNvSpPr txBox="1"/>
          <p:nvPr/>
        </p:nvSpPr>
        <p:spPr>
          <a:xfrm>
            <a:off x="6096000" y="1371321"/>
            <a:ext cx="53607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Uitgangspunten voor de multiple-analyse is vaak EBIT of EBITDA.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Bij bedrijven met een </a:t>
            </a:r>
            <a:r>
              <a:rPr lang="nl-NL" sz="1600" u="sng" dirty="0"/>
              <a:t>hoge</a:t>
            </a:r>
            <a:r>
              <a:rPr lang="nl-NL" sz="1600" dirty="0"/>
              <a:t> investeringsbehoefte/CAPEX (bijv. een producent) wordt er meestal gekeken naar EBIT.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Bij bedrijven met een </a:t>
            </a:r>
            <a:r>
              <a:rPr lang="nl-NL" sz="1600" u="sng" dirty="0"/>
              <a:t>lage</a:t>
            </a:r>
            <a:r>
              <a:rPr lang="nl-NL" sz="1600" dirty="0"/>
              <a:t> investeringsbehoefte/CAPEX (bijv. een handelsonderneming) wordt er meestal gekeken naar EBITDA.</a:t>
            </a:r>
          </a:p>
          <a:p>
            <a:endParaRPr lang="nl-NL" sz="1600" dirty="0"/>
          </a:p>
          <a:p>
            <a:r>
              <a:rPr lang="nl-NL" sz="1600" dirty="0"/>
              <a:t>Tevens wordt er altijd gekeken naar de winstcapaciteit van een onderneming. Hierbij wordt de EBIT of EBITDA gecorrigeerd voor eventuele eenmalige uitgaven (normalisaties).</a:t>
            </a:r>
          </a:p>
          <a:p>
            <a:endParaRPr lang="nl-NL" sz="1600" dirty="0"/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04090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9B6A6-09A7-4523-A899-3785704C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Ondernemingswaarde - Risico’s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2178E49-0D11-441A-A383-544099B2EE0E}"/>
              </a:ext>
            </a:extLst>
          </p:cNvPr>
          <p:cNvSpPr txBox="1"/>
          <p:nvPr/>
        </p:nvSpPr>
        <p:spPr>
          <a:xfrm>
            <a:off x="1250346" y="3668067"/>
            <a:ext cx="1843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management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7834987-AB6C-4F55-B1F5-AD8F59477C4F}"/>
              </a:ext>
            </a:extLst>
          </p:cNvPr>
          <p:cNvSpPr txBox="1"/>
          <p:nvPr/>
        </p:nvSpPr>
        <p:spPr>
          <a:xfrm>
            <a:off x="5518335" y="3668067"/>
            <a:ext cx="111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klanten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0F60432-E716-41C3-A308-05EB67101A88}"/>
              </a:ext>
            </a:extLst>
          </p:cNvPr>
          <p:cNvSpPr txBox="1"/>
          <p:nvPr/>
        </p:nvSpPr>
        <p:spPr>
          <a:xfrm>
            <a:off x="9098523" y="3668067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leveranciers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9E6BC6D-8FC4-42BD-B8E3-B79F5FF55D2F}"/>
              </a:ext>
            </a:extLst>
          </p:cNvPr>
          <p:cNvSpPr txBox="1"/>
          <p:nvPr/>
        </p:nvSpPr>
        <p:spPr>
          <a:xfrm>
            <a:off x="5019255" y="2230107"/>
            <a:ext cx="2114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Afhankelijkheid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6869590-E906-410D-82C1-8C42DB2BA65A}"/>
              </a:ext>
            </a:extLst>
          </p:cNvPr>
          <p:cNvCxnSpPr>
            <a:endCxn id="6" idx="0"/>
          </p:cNvCxnSpPr>
          <p:nvPr/>
        </p:nvCxnSpPr>
        <p:spPr>
          <a:xfrm flipH="1">
            <a:off x="2171913" y="2806700"/>
            <a:ext cx="3904523" cy="861367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77EC72A1-8625-4597-B5CE-AC4E0524A321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076436" y="2806700"/>
            <a:ext cx="1" cy="861367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724695DD-9644-4C3A-8615-E2ECE00F4661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076435" y="2806700"/>
            <a:ext cx="3864627" cy="861367"/>
          </a:xfrm>
          <a:prstGeom prst="line">
            <a:avLst/>
          </a:prstGeom>
          <a:ln w="31750">
            <a:solidFill>
              <a:srgbClr val="284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066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3E50F-7DDD-4C0A-8979-B2891BFD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Ondernemingswaarde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AF64078-B527-400E-863A-228B389965DC}"/>
              </a:ext>
            </a:extLst>
          </p:cNvPr>
          <p:cNvSpPr txBox="1"/>
          <p:nvPr/>
        </p:nvSpPr>
        <p:spPr>
          <a:xfrm>
            <a:off x="3560273" y="2041237"/>
            <a:ext cx="5071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TERUGVERDIENTIJD &amp; RISICO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308D054-E92F-4B3B-AD5B-FA3ACB0A5ED4}"/>
              </a:ext>
            </a:extLst>
          </p:cNvPr>
          <p:cNvSpPr txBox="1"/>
          <p:nvPr/>
        </p:nvSpPr>
        <p:spPr>
          <a:xfrm>
            <a:off x="4075959" y="4317711"/>
            <a:ext cx="4040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o.a. VRAAG &amp; AANBOD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4B1EB4F-D797-48D9-B3D1-160DF4052F16}"/>
              </a:ext>
            </a:extLst>
          </p:cNvPr>
          <p:cNvSpPr txBox="1"/>
          <p:nvPr/>
        </p:nvSpPr>
        <p:spPr>
          <a:xfrm>
            <a:off x="1767218" y="2041237"/>
            <a:ext cx="1793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WAARDE: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B465FB-0C03-485A-9D1C-A34DA44EEC6A}"/>
              </a:ext>
            </a:extLst>
          </p:cNvPr>
          <p:cNvSpPr txBox="1"/>
          <p:nvPr/>
        </p:nvSpPr>
        <p:spPr>
          <a:xfrm>
            <a:off x="1767218" y="4317711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PRIJS:</a:t>
            </a:r>
          </a:p>
        </p:txBody>
      </p:sp>
    </p:spTree>
    <p:extLst>
      <p:ext uri="{BB962C8B-B14F-4D97-AF65-F5344CB8AC3E}">
        <p14:creationId xmlns:p14="http://schemas.microsoft.com/office/powerpoint/2010/main" val="3163173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ema huisstijl 2019">
  <a:themeElements>
    <a:clrScheme name="Marktlink Colours">
      <a:dk1>
        <a:srgbClr val="000000"/>
      </a:dk1>
      <a:lt1>
        <a:srgbClr val="FFFFFF"/>
      </a:lt1>
      <a:dk2>
        <a:srgbClr val="284494"/>
      </a:dk2>
      <a:lt2>
        <a:srgbClr val="FBFCFB"/>
      </a:lt2>
      <a:accent1>
        <a:srgbClr val="2F4895"/>
      </a:accent1>
      <a:accent2>
        <a:srgbClr val="E95C0F"/>
      </a:accent2>
      <a:accent3>
        <a:srgbClr val="6478AE"/>
      </a:accent3>
      <a:accent4>
        <a:srgbClr val="98A3C9"/>
      </a:accent4>
      <a:accent5>
        <a:srgbClr val="EDB559"/>
      </a:accent5>
      <a:accent6>
        <a:srgbClr val="F3AD91"/>
      </a:accent6>
      <a:hlink>
        <a:srgbClr val="000000"/>
      </a:hlink>
      <a:folHlink>
        <a:srgbClr val="2F4895"/>
      </a:folHlink>
    </a:clrScheme>
    <a:fontScheme name="Aangepast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rgbClr val="28469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a huisstijl 2019" id="{2D1EB345-2E05-4FF2-BB6F-E815AE0D0D43}" vid="{3BB39F38-9234-47E4-A18C-39A35FB23D04}"/>
    </a:ext>
  </a:extLst>
</a:theme>
</file>

<file path=ppt/theme/theme2.xml><?xml version="1.0" encoding="utf-8"?>
<a:theme xmlns:a="http://schemas.openxmlformats.org/drawingml/2006/main" name="1_Office Theme">
  <a:themeElements>
    <a:clrScheme name="Marktlink Colours">
      <a:dk1>
        <a:srgbClr val="000000"/>
      </a:dk1>
      <a:lt1>
        <a:srgbClr val="FFFFFF"/>
      </a:lt1>
      <a:dk2>
        <a:srgbClr val="284494"/>
      </a:dk2>
      <a:lt2>
        <a:srgbClr val="FBFCFB"/>
      </a:lt2>
      <a:accent1>
        <a:srgbClr val="2F4895"/>
      </a:accent1>
      <a:accent2>
        <a:srgbClr val="E95C0F"/>
      </a:accent2>
      <a:accent3>
        <a:srgbClr val="6478AE"/>
      </a:accent3>
      <a:accent4>
        <a:srgbClr val="98A3C9"/>
      </a:accent4>
      <a:accent5>
        <a:srgbClr val="EDB559"/>
      </a:accent5>
      <a:accent6>
        <a:srgbClr val="F3AD91"/>
      </a:accent6>
      <a:hlink>
        <a:srgbClr val="000000"/>
      </a:hlink>
      <a:folHlink>
        <a:srgbClr val="2F4895"/>
      </a:folHlink>
    </a:clrScheme>
    <a:fontScheme name="Aangepast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rgbClr val="28469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rktlink Colours">
    <a:dk1>
      <a:srgbClr val="000000"/>
    </a:dk1>
    <a:lt1>
      <a:srgbClr val="FFFFFF"/>
    </a:lt1>
    <a:dk2>
      <a:srgbClr val="284494"/>
    </a:dk2>
    <a:lt2>
      <a:srgbClr val="FBFCFB"/>
    </a:lt2>
    <a:accent1>
      <a:srgbClr val="2F4895"/>
    </a:accent1>
    <a:accent2>
      <a:srgbClr val="E95C0F"/>
    </a:accent2>
    <a:accent3>
      <a:srgbClr val="6478AE"/>
    </a:accent3>
    <a:accent4>
      <a:srgbClr val="98A3C9"/>
    </a:accent4>
    <a:accent5>
      <a:srgbClr val="EDB559"/>
    </a:accent5>
    <a:accent6>
      <a:srgbClr val="F3AD91"/>
    </a:accent6>
    <a:hlink>
      <a:srgbClr val="000000"/>
    </a:hlink>
    <a:folHlink>
      <a:srgbClr val="2F489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1177BF272E69448634A8F1F7A59AA9" ma:contentTypeVersion="12" ma:contentTypeDescription="Een nieuw document maken." ma:contentTypeScope="" ma:versionID="2dea4075298c67004a288df854b88aa4">
  <xsd:schema xmlns:xsd="http://www.w3.org/2001/XMLSchema" xmlns:xs="http://www.w3.org/2001/XMLSchema" xmlns:p="http://schemas.microsoft.com/office/2006/metadata/properties" xmlns:ns2="63ddf7ac-4340-4897-b4a3-e45aa5b87dc0" xmlns:ns3="3cb656ed-2be0-4d7f-a998-df0f0c3bae2a" targetNamespace="http://schemas.microsoft.com/office/2006/metadata/properties" ma:root="true" ma:fieldsID="ed65b99fd95a01f22cccc15375c79c9a" ns2:_="" ns3:_="">
    <xsd:import namespace="63ddf7ac-4340-4897-b4a3-e45aa5b87dc0"/>
    <xsd:import namespace="3cb656ed-2be0-4d7f-a998-df0f0c3bae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ddf7ac-4340-4897-b4a3-e45aa5b87d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656ed-2be0-4d7f-a998-df0f0c3bae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315361-C60D-4961-8C29-043B25C7A0D7}">
  <ds:schemaRefs>
    <ds:schemaRef ds:uri="3cb656ed-2be0-4d7f-a998-df0f0c3bae2a"/>
    <ds:schemaRef ds:uri="63ddf7ac-4340-4897-b4a3-e45aa5b87d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97F9BB-1A03-40DF-BF09-453ED886C9F0}">
  <ds:schemaRefs>
    <ds:schemaRef ds:uri="http://schemas.microsoft.com/office/2006/metadata/properties"/>
    <ds:schemaRef ds:uri="http://schemas.openxmlformats.org/package/2006/metadata/core-properties"/>
    <ds:schemaRef ds:uri="63ddf7ac-4340-4897-b4a3-e45aa5b87dc0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3cb656ed-2be0-4d7f-a998-df0f0c3bae2a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93DE39-3643-4CC7-B45A-90A5039887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 huisstijl 2019</Template>
  <TotalTime>0</TotalTime>
  <Words>489</Words>
  <Application>Microsoft Macintosh PowerPoint</Application>
  <PresentationFormat>Breedbeeld</PresentationFormat>
  <Paragraphs>123</Paragraphs>
  <Slides>17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Helvetica Light</vt:lpstr>
      <vt:lpstr>Thema huisstijl 2019</vt:lpstr>
      <vt:lpstr>1_Office Theme</vt:lpstr>
      <vt:lpstr>Verkopen, of niet?</vt:lpstr>
      <vt:lpstr>PowerPoint-presentatie</vt:lpstr>
      <vt:lpstr>Introductie bedrijfswaardering</vt:lpstr>
      <vt:lpstr>Ondernemingswaarde – EBITDA multiples (Brookz)</vt:lpstr>
      <vt:lpstr>Ondernemingswaarde – Theorie &amp; Praktijk (1)</vt:lpstr>
      <vt:lpstr>Ondernemingswaarde – Theorie &amp; Praktijk (2)</vt:lpstr>
      <vt:lpstr>Ondernemingswaarde</vt:lpstr>
      <vt:lpstr>Ondernemingswaarde - Risico’s</vt:lpstr>
      <vt:lpstr>Ondernemingswaarde</vt:lpstr>
      <vt:lpstr>(Corona)crisis</vt:lpstr>
      <vt:lpstr>Verkoopmoment</vt:lpstr>
      <vt:lpstr>Effect Corona op bedrijfswaarderingen</vt:lpstr>
      <vt:lpstr>Effect Corona op bedrijfswaarderingen</vt:lpstr>
      <vt:lpstr>Effect Corona op bedrijfswaarderingen – tijdelijk effect </vt:lpstr>
      <vt:lpstr>Effect Corona op bedrijfswaarderingen – Langetermijneffect</vt:lpstr>
      <vt:lpstr>Effect Corona op bedrijfswaarderingen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INTRODUCTIE MARKTLINK 1 oktober 2020</dc:title>
  <dc:creator>Bart Steenmeijer</dc:creator>
  <cp:lastModifiedBy>Bart Weijers</cp:lastModifiedBy>
  <cp:revision>43</cp:revision>
  <dcterms:created xsi:type="dcterms:W3CDTF">2021-01-25T09:27:11Z</dcterms:created>
  <dcterms:modified xsi:type="dcterms:W3CDTF">2021-10-04T13:59:28Z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0x010100BA1177BF272E69448634A8F1F7A59AA9</vt:lpwstr>
  </property>
</Properties>
</file>